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4" r:id="rId1"/>
    <p:sldMasterId id="2147483679" r:id="rId2"/>
  </p:sldMasterIdLst>
  <p:notesMasterIdLst>
    <p:notesMasterId r:id="rId45"/>
  </p:notesMasterIdLst>
  <p:handoutMasterIdLst>
    <p:handoutMasterId r:id="rId46"/>
  </p:handoutMasterIdLst>
  <p:sldIdLst>
    <p:sldId id="3426" r:id="rId3"/>
    <p:sldId id="3646" r:id="rId4"/>
    <p:sldId id="3661" r:id="rId5"/>
    <p:sldId id="3662" r:id="rId6"/>
    <p:sldId id="3663" r:id="rId7"/>
    <p:sldId id="3664" r:id="rId8"/>
    <p:sldId id="3665" r:id="rId9"/>
    <p:sldId id="3647" r:id="rId10"/>
    <p:sldId id="3642" r:id="rId11"/>
    <p:sldId id="3649" r:id="rId12"/>
    <p:sldId id="3650" r:id="rId13"/>
    <p:sldId id="3651" r:id="rId14"/>
    <p:sldId id="3660" r:id="rId15"/>
    <p:sldId id="3666" r:id="rId16"/>
    <p:sldId id="3653" r:id="rId17"/>
    <p:sldId id="3667" r:id="rId18"/>
    <p:sldId id="3668" r:id="rId19"/>
    <p:sldId id="3659" r:id="rId20"/>
    <p:sldId id="3655" r:id="rId21"/>
    <p:sldId id="3670" r:id="rId22"/>
    <p:sldId id="3669" r:id="rId23"/>
    <p:sldId id="3671" r:id="rId24"/>
    <p:sldId id="3672" r:id="rId25"/>
    <p:sldId id="3676" r:id="rId26"/>
    <p:sldId id="3678" r:id="rId27"/>
    <p:sldId id="3675" r:id="rId28"/>
    <p:sldId id="3677" r:id="rId29"/>
    <p:sldId id="3679" r:id="rId30"/>
    <p:sldId id="3680" r:id="rId31"/>
    <p:sldId id="3681" r:id="rId32"/>
    <p:sldId id="3682" r:id="rId33"/>
    <p:sldId id="3683" r:id="rId34"/>
    <p:sldId id="3684" r:id="rId35"/>
    <p:sldId id="3685" r:id="rId36"/>
    <p:sldId id="3686" r:id="rId37"/>
    <p:sldId id="3687" r:id="rId38"/>
    <p:sldId id="3691" r:id="rId39"/>
    <p:sldId id="3689" r:id="rId40"/>
    <p:sldId id="3688" r:id="rId41"/>
    <p:sldId id="3690" r:id="rId42"/>
    <p:sldId id="3692" r:id="rId43"/>
    <p:sldId id="3693" r:id="rId44"/>
  </p:sldIdLst>
  <p:sldSz cx="10440988" cy="7308850"/>
  <p:notesSz cx="6807200" cy="9939338"/>
  <p:kinsoku lang="ko-KR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5pPr>
    <a:lvl6pPr marL="2286000" algn="l" defTabSz="914400" rtl="0" eaLnBrk="1" latinLnBrk="1" hangingPunct="1"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6pPr>
    <a:lvl7pPr marL="2743200" algn="l" defTabSz="914400" rtl="0" eaLnBrk="1" latinLnBrk="1" hangingPunct="1"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7pPr>
    <a:lvl8pPr marL="3200400" algn="l" defTabSz="914400" rtl="0" eaLnBrk="1" latinLnBrk="1" hangingPunct="1"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8pPr>
    <a:lvl9pPr marL="3657600" algn="l" defTabSz="914400" rtl="0" eaLnBrk="1" latinLnBrk="1" hangingPunct="1"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9724E39-A602-4F68-9D58-B1E30C6B6FDD}">
          <p14:sldIdLst>
            <p14:sldId id="3426"/>
            <p14:sldId id="3646"/>
            <p14:sldId id="3661"/>
            <p14:sldId id="3662"/>
            <p14:sldId id="3663"/>
            <p14:sldId id="3664"/>
            <p14:sldId id="3665"/>
            <p14:sldId id="3647"/>
            <p14:sldId id="3642"/>
            <p14:sldId id="3649"/>
            <p14:sldId id="3650"/>
            <p14:sldId id="3651"/>
            <p14:sldId id="3660"/>
            <p14:sldId id="3666"/>
            <p14:sldId id="3653"/>
            <p14:sldId id="3667"/>
            <p14:sldId id="3668"/>
            <p14:sldId id="3659"/>
            <p14:sldId id="3655"/>
            <p14:sldId id="3670"/>
            <p14:sldId id="3669"/>
            <p14:sldId id="3671"/>
            <p14:sldId id="3672"/>
            <p14:sldId id="3676"/>
            <p14:sldId id="3678"/>
            <p14:sldId id="3675"/>
            <p14:sldId id="3677"/>
            <p14:sldId id="3679"/>
            <p14:sldId id="3680"/>
            <p14:sldId id="3681"/>
            <p14:sldId id="3682"/>
            <p14:sldId id="3683"/>
            <p14:sldId id="3684"/>
            <p14:sldId id="3685"/>
            <p14:sldId id="3686"/>
            <p14:sldId id="3687"/>
            <p14:sldId id="3691"/>
            <p14:sldId id="3689"/>
            <p14:sldId id="3688"/>
            <p14:sldId id="3690"/>
            <p14:sldId id="3692"/>
            <p14:sldId id="369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FF99CC"/>
    <a:srgbClr val="E9E8F0"/>
    <a:srgbClr val="6666FF"/>
    <a:srgbClr val="6BFA32"/>
    <a:srgbClr val="B03C76"/>
    <a:srgbClr val="B7B7FF"/>
    <a:srgbClr val="7D2B54"/>
    <a:srgbClr val="DDDDDD"/>
    <a:srgbClr val="CED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5" autoAdjust="0"/>
    <p:restoredTop sz="98564" autoAdjust="0"/>
  </p:normalViewPr>
  <p:slideViewPr>
    <p:cSldViewPr showGuides="1">
      <p:cViewPr>
        <p:scale>
          <a:sx n="100" d="100"/>
          <a:sy n="100" d="100"/>
        </p:scale>
        <p:origin x="-12" y="-186"/>
      </p:cViewPr>
      <p:guideLst>
        <p:guide orient="horz" pos="4593"/>
        <p:guide pos="6277"/>
        <p:guide pos="300"/>
        <p:guide pos="3288"/>
        <p:guide pos="9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432"/>
    </p:cViewPr>
  </p:sorterViewPr>
  <p:notesViewPr>
    <p:cSldViewPr showGuides="1">
      <p:cViewPr varScale="1">
        <p:scale>
          <a:sx n="73" d="100"/>
          <a:sy n="73" d="100"/>
        </p:scale>
        <p:origin x="-1998" y="-96"/>
      </p:cViewPr>
      <p:guideLst>
        <p:guide orient="horz" pos="3132"/>
        <p:guide pos="214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699226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1525" y="639763"/>
            <a:ext cx="5299075" cy="370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sz="quarter" idx="3"/>
          </p:nvPr>
        </p:nvSpPr>
        <p:spPr bwMode="auto">
          <a:xfrm>
            <a:off x="679763" y="4721106"/>
            <a:ext cx="5447675" cy="447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27" tIns="45914" rIns="91827" bIns="459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35530594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3" descr="2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40988" cy="730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776288" y="657225"/>
            <a:ext cx="1090612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9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90663" y="2286000"/>
            <a:ext cx="7473950" cy="838200"/>
          </a:xfrm>
        </p:spPr>
        <p:txBody>
          <a:bodyPr/>
          <a:lstStyle>
            <a:lvl1pPr>
              <a:defRPr sz="4200" smtClean="0"/>
            </a:lvl1pPr>
          </a:lstStyle>
          <a:p>
            <a:endParaRPr lang="en-US" altLang="ko-KR" smtClean="0"/>
          </a:p>
        </p:txBody>
      </p:sp>
      <p:sp>
        <p:nvSpPr>
          <p:cNvPr id="297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90663" y="3195638"/>
            <a:ext cx="7473950" cy="576262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100" b="1" smtClean="0"/>
            </a:lvl1pPr>
          </a:lstStyle>
          <a:p>
            <a:endParaRPr lang="ko-KR" altLang="en-US" smtClean="0"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marR="0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>
                <a:latin typeface="+mn-ea"/>
                <a:ea typeface="+mn-ea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4"/>
            <a:endParaRPr lang="en-US" altLang="ko-KR" dirty="0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8312150" y="231775"/>
            <a:ext cx="1827213" cy="382588"/>
          </a:xfrm>
          <a:prstGeom prst="rect">
            <a:avLst/>
          </a:prstGeom>
          <a:solidFill>
            <a:srgbClr val="E30F32"/>
          </a:solidFill>
        </p:spPr>
        <p:txBody>
          <a:bodyPr lIns="0" tIns="0" rIns="0" bIns="0"/>
          <a:lstStyle/>
          <a:p>
            <a:pPr>
              <a:defRPr/>
            </a:pPr>
            <a:endParaRPr lang="ko-KR" altLang="en-US" sz="7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528743" y="1008351"/>
            <a:ext cx="9396890" cy="727501"/>
          </a:xfrm>
        </p:spPr>
        <p:txBody>
          <a:bodyPr/>
          <a:lstStyle/>
          <a:p>
            <a:pPr lvl="0"/>
            <a:endParaRPr lang="ko-KR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7" descr="2-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40988" cy="730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1" t="5249" r="2161" b="5249"/>
          <a:stretch>
            <a:fillRect/>
          </a:stretch>
        </p:blipFill>
        <p:spPr bwMode="gray">
          <a:xfrm>
            <a:off x="755650" y="657225"/>
            <a:ext cx="1119188" cy="430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8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89075" y="2284413"/>
            <a:ext cx="7473950" cy="838200"/>
          </a:xfrm>
        </p:spPr>
        <p:txBody>
          <a:bodyPr/>
          <a:lstStyle>
            <a:lvl1pPr>
              <a:defRPr sz="4200" smtClean="0"/>
            </a:lvl1pPr>
          </a:lstStyle>
          <a:p>
            <a:r>
              <a:rPr lang="ko-KR" altLang="en-US" smtClean="0"/>
              <a:t> </a:t>
            </a:r>
          </a:p>
        </p:txBody>
      </p:sp>
      <p:sp>
        <p:nvSpPr>
          <p:cNvPr id="389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89075" y="3195638"/>
            <a:ext cx="7473950" cy="576262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100" smtClean="0"/>
            </a:lvl1pPr>
          </a:lstStyle>
          <a:p>
            <a:endParaRPr lang="ko-KR" altLang="en-US" smtClean="0"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marR="0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/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55" descr="1-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10440988" cy="730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8638" y="24447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Header Ling (Korean-</a:t>
            </a:r>
            <a:r>
              <a:rPr lang="ko-KR" altLang="en-US" smtClean="0"/>
              <a:t>맑은고딕</a:t>
            </a:r>
            <a:r>
              <a:rPr lang="en-US" altLang="ko-KR" smtClean="0"/>
              <a:t>, English-Arial font17) 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909638"/>
            <a:ext cx="9356725" cy="575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넷째수준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02800" y="6878638"/>
            <a:ext cx="766763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fld id="{D779707D-6BB7-4C8F-A0D6-4B750CF8354A}" type="slidenum">
              <a:rPr lang="ko-KR" altLang="en-US" sz="900" b="1">
                <a:latin typeface="맑은 고딕" pitchFamily="50" charset="-127"/>
                <a:ea typeface="맑은 고딕" pitchFamily="50" charset="-127"/>
              </a:rPr>
              <a:pPr algn="l">
                <a:defRPr/>
              </a:pPr>
              <a:t>‹#›</a:t>
            </a:fld>
            <a:endParaRPr lang="en-US" altLang="ko-KR" sz="900" b="1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29" r:id="rId2"/>
    <p:sldLayoutId id="2147484330" r:id="rId3"/>
    <p:sldLayoutId id="2147484331" r:id="rId4"/>
    <p:sldLayoutId id="2147484332" r:id="rId5"/>
    <p:sldLayoutId id="2147484339" r:id="rId6"/>
  </p:sldLayoutIdLst>
  <p:hf hdr="0" ftr="0"/>
  <p:txStyles>
    <p:titleStyle>
      <a:lvl1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+mj-ea"/>
          <a:cs typeface="+mj-cs"/>
        </a:defRPr>
      </a:lvl1pPr>
      <a:lvl2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2pPr>
      <a:lvl3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3pPr>
      <a:lvl4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4pPr>
      <a:lvl5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87325" indent="-187325" algn="l" defTabSz="952500" rtl="0" eaLnBrk="0" fontAlgn="base" latinLnBrk="1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1200">
          <a:solidFill>
            <a:schemeClr val="tx1"/>
          </a:solidFill>
          <a:latin typeface="맑은 고딕" pitchFamily="50" charset="-127"/>
          <a:ea typeface="+mn-ea"/>
          <a:cs typeface="+mn-cs"/>
        </a:defRPr>
      </a:lvl1pPr>
      <a:lvl2pPr marL="461963" indent="-88900" algn="l" defTabSz="952500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맑은 고딕" pitchFamily="50" charset="-127"/>
          <a:ea typeface="+mn-ea"/>
        </a:defRPr>
      </a:lvl2pPr>
      <a:lvl3pPr marL="844550" indent="-98425" algn="l" defTabSz="952500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맑은 고딕" pitchFamily="50" charset="-127"/>
          <a:ea typeface="+mn-ea"/>
        </a:defRPr>
      </a:lvl3pPr>
      <a:lvl4pPr marL="1306513" indent="-187325" algn="l" defTabSz="952500" rtl="0" eaLnBrk="0" fontAlgn="base" latinLnBrk="1" hangingPunct="0">
        <a:spcBef>
          <a:spcPct val="20000"/>
        </a:spcBef>
        <a:spcAft>
          <a:spcPct val="0"/>
        </a:spcAft>
        <a:buFont typeface="Optima" pitchFamily="2" charset="2"/>
        <a:buChar char=""/>
        <a:defRPr kumimoji="1" sz="1200">
          <a:solidFill>
            <a:schemeClr val="tx1"/>
          </a:solidFill>
          <a:latin typeface="맑은 고딕" pitchFamily="50" charset="-127"/>
          <a:ea typeface="+mn-ea"/>
        </a:defRPr>
      </a:lvl4pPr>
      <a:lvl5pPr marL="2143125" indent="-238125" algn="l" defTabSz="952500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18" descr="1-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10440988" cy="730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34214" name="Rectangle 6"/>
          <p:cNvSpPr>
            <a:spLocks noChangeArrowheads="1"/>
          </p:cNvSpPr>
          <p:nvPr/>
        </p:nvSpPr>
        <p:spPr bwMode="ltGray">
          <a:xfrm>
            <a:off x="5072063" y="6954838"/>
            <a:ext cx="3000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56318" tIns="56318" rIns="56318" bIns="56318" anchor="ctr"/>
          <a:lstStyle/>
          <a:p>
            <a:pPr defTabSz="954088" eaLnBrk="0" latinLnBrk="0" hangingPunct="0">
              <a:defRPr/>
            </a:pPr>
            <a:endParaRPr kumimoji="0" lang="en-GB" altLang="ko-KR" sz="1200" b="1">
              <a:solidFill>
                <a:srgbClr val="3333CC"/>
              </a:solidFill>
              <a:latin typeface="Optima" pitchFamily="2" charset="2"/>
              <a:ea typeface="가는각진제목체" pitchFamily="18" charset="-127"/>
            </a:endParaRP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8638" y="24447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Header Ling (Korean-</a:t>
            </a:r>
            <a:r>
              <a:rPr lang="ko-KR" altLang="en-US" smtClean="0"/>
              <a:t>맑은고딕</a:t>
            </a:r>
            <a:r>
              <a:rPr lang="en-US" altLang="ko-KR" smtClean="0"/>
              <a:t>, English-Arial font17)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2925" y="917575"/>
            <a:ext cx="9356725" cy="575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넷째수준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02800" y="6878638"/>
            <a:ext cx="766763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fld id="{EABB69BB-C40E-433D-BF15-62F6E2354879}" type="slidenum">
              <a:rPr lang="ko-KR" altLang="en-US" sz="9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pPr algn="l">
                <a:defRPr/>
              </a:pPr>
              <a:t>‹#›</a:t>
            </a:fld>
            <a:endParaRPr lang="en-US" altLang="ko-KR" sz="9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0" r:id="rId1"/>
    <p:sldLayoutId id="2147484334" r:id="rId2"/>
    <p:sldLayoutId id="2147484335" r:id="rId3"/>
    <p:sldLayoutId id="2147484336" r:id="rId4"/>
    <p:sldLayoutId id="2147484337" r:id="rId5"/>
  </p:sldLayoutIdLst>
  <p:hf hdr="0" ftr="0"/>
  <p:txStyles>
    <p:titleStyle>
      <a:lvl1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+mj-ea"/>
          <a:cs typeface="+mj-cs"/>
        </a:defRPr>
      </a:lvl1pPr>
      <a:lvl2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2pPr>
      <a:lvl3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3pPr>
      <a:lvl4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4pPr>
      <a:lvl5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87325" indent="-187325" algn="l" defTabSz="952500" rtl="0" eaLnBrk="0" fontAlgn="base" latinLnBrk="1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1200">
          <a:solidFill>
            <a:schemeClr val="bg1"/>
          </a:solidFill>
          <a:latin typeface="+mn-lt"/>
          <a:ea typeface="+mn-ea"/>
          <a:cs typeface="+mn-cs"/>
        </a:defRPr>
      </a:lvl1pPr>
      <a:lvl2pPr marL="461963" indent="-88900" algn="l" defTabSz="952500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bg1"/>
          </a:solidFill>
          <a:latin typeface="+mn-lt"/>
          <a:ea typeface="+mn-ea"/>
        </a:defRPr>
      </a:lvl2pPr>
      <a:lvl3pPr marL="844550" indent="-98425" algn="l" defTabSz="952500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200">
          <a:solidFill>
            <a:schemeClr val="bg1"/>
          </a:solidFill>
          <a:latin typeface="+mn-lt"/>
          <a:ea typeface="+mn-ea"/>
        </a:defRPr>
      </a:lvl3pPr>
      <a:lvl4pPr marL="1306513" indent="-187325" algn="l" defTabSz="952500" rtl="0" eaLnBrk="0" fontAlgn="base" latinLnBrk="1" hangingPunct="0">
        <a:spcBef>
          <a:spcPct val="20000"/>
        </a:spcBef>
        <a:spcAft>
          <a:spcPct val="0"/>
        </a:spcAft>
        <a:buFont typeface="Optima" pitchFamily="2" charset="2"/>
        <a:buChar char=""/>
        <a:defRPr kumimoji="1" sz="1200">
          <a:solidFill>
            <a:schemeClr val="bg1"/>
          </a:solidFill>
          <a:latin typeface="+mn-lt"/>
          <a:ea typeface="+mn-ea"/>
        </a:defRPr>
      </a:lvl4pPr>
      <a:lvl5pPr marL="2143125" indent="-238125" algn="l" defTabSz="952500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nkier.com/1/packstack#Options-Neutron_OVS_agent_config_for_tunnel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990" y="2250269"/>
            <a:ext cx="9145016" cy="1188132"/>
          </a:xfrm>
        </p:spPr>
        <p:txBody>
          <a:bodyPr/>
          <a:lstStyle/>
          <a:p>
            <a:pPr algn="ctr"/>
            <a:r>
              <a:rPr lang="en-US" altLang="ko-KR" sz="6000" dirty="0" err="1" smtClean="0">
                <a:latin typeface="+mn-ea"/>
                <a:ea typeface="+mn-ea"/>
              </a:rPr>
              <a:t>Packstack</a:t>
            </a:r>
            <a:r>
              <a:rPr lang="en-US" altLang="ko-KR" sz="6000" dirty="0" smtClean="0">
                <a:latin typeface="+mn-ea"/>
                <a:ea typeface="+mn-ea"/>
              </a:rPr>
              <a:t> </a:t>
            </a:r>
            <a:br>
              <a:rPr lang="en-US" altLang="ko-KR" sz="6000" dirty="0" smtClean="0">
                <a:latin typeface="+mn-ea"/>
                <a:ea typeface="+mn-ea"/>
              </a:rPr>
            </a:br>
            <a:r>
              <a:rPr lang="en-US" altLang="ko-KR" sz="6000" dirty="0">
                <a:latin typeface="+mn-ea"/>
                <a:ea typeface="+mn-ea"/>
              </a:rPr>
              <a:t>(</a:t>
            </a:r>
            <a:r>
              <a:rPr lang="en-US" altLang="ko-KR" sz="6000" dirty="0" smtClean="0">
                <a:latin typeface="+mn-ea"/>
                <a:ea typeface="+mn-ea"/>
              </a:rPr>
              <a:t>Neutron)</a:t>
            </a:r>
            <a:endParaRPr lang="ko-KR" altLang="en-US" sz="6000" dirty="0">
              <a:latin typeface="+mn-ea"/>
              <a:ea typeface="+mn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96258" y="4914565"/>
            <a:ext cx="4176464" cy="576262"/>
          </a:xfrm>
        </p:spPr>
        <p:txBody>
          <a:bodyPr/>
          <a:lstStyle/>
          <a:p>
            <a:pPr algn="ctr"/>
            <a:r>
              <a:rPr lang="ko-KR" altLang="en-US" sz="2400" dirty="0" smtClean="0">
                <a:latin typeface="+mn-ea"/>
              </a:rPr>
              <a:t>보라매</a:t>
            </a:r>
            <a:r>
              <a:rPr lang="en-US" altLang="ko-KR" sz="2400" dirty="0" smtClean="0">
                <a:latin typeface="+mn-ea"/>
              </a:rPr>
              <a:t>NOC – </a:t>
            </a:r>
            <a:r>
              <a:rPr lang="ko-KR" altLang="en-US" sz="2400" dirty="0" smtClean="0">
                <a:latin typeface="+mn-ea"/>
              </a:rPr>
              <a:t>가상화</a:t>
            </a:r>
            <a:r>
              <a:rPr lang="en-US" altLang="ko-KR" sz="2400" dirty="0" smtClean="0">
                <a:latin typeface="+mn-ea"/>
              </a:rPr>
              <a:t>WG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717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2. </a:t>
            </a:r>
            <a:r>
              <a:rPr lang="en-US" altLang="ko-KR" sz="2000" dirty="0">
                <a:latin typeface="+mn-ea"/>
              </a:rPr>
              <a:t>Neutron Parameter</a:t>
            </a:r>
            <a:endParaRPr lang="ko-KR" altLang="en-US" sz="2000" dirty="0">
              <a:latin typeface="+mn-ea"/>
              <a:ea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542129"/>
              </p:ext>
            </p:extLst>
          </p:nvPr>
        </p:nvGraphicFramePr>
        <p:xfrm>
          <a:off x="503970" y="1026133"/>
          <a:ext cx="9356725" cy="4876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55165"/>
                <a:gridCol w="1787525"/>
                <a:gridCol w="1261866"/>
                <a:gridCol w="1332148"/>
                <a:gridCol w="3020021"/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항목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옵션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기본값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분류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설명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CONFIG_NEUTRON_LB_INTERFACE_MAPPINGS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--os-neutron-lb-interface-mappings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Linux</a:t>
                      </a:r>
                      <a:r>
                        <a:rPr lang="en-US" altLang="ko-KR" sz="1000" baseline="0" dirty="0" smtClean="0"/>
                        <a:t> bridge</a:t>
                      </a:r>
                      <a:endParaRPr lang="en-US" altLang="ko-KR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 comma separated list of interface mappings for the </a:t>
                      </a:r>
                      <a:r>
                        <a:rPr lang="en-US" sz="1000" dirty="0" err="1"/>
                        <a:t>OpenStack</a:t>
                      </a:r>
                      <a:r>
                        <a:rPr lang="en-US" sz="1000" dirty="0"/>
                        <a:t> Networking </a:t>
                      </a:r>
                      <a:r>
                        <a:rPr lang="en-US" sz="1000" dirty="0" err="1"/>
                        <a:t>linuxbridge</a:t>
                      </a:r>
                      <a:r>
                        <a:rPr lang="en-US" sz="1000" dirty="0"/>
                        <a:t> plugin. Each tuple in the list is expected to be in the format </a:t>
                      </a:r>
                      <a:r>
                        <a:rPr lang="en-US" sz="1000" i="1" dirty="0"/>
                        <a:t>PHYSICAL</a:t>
                      </a:r>
                      <a:r>
                        <a:rPr lang="en-US" sz="1000" dirty="0"/>
                        <a:t>:</a:t>
                      </a:r>
                      <a:r>
                        <a:rPr lang="en-US" sz="1000" i="1" dirty="0"/>
                        <a:t>INTERFACE</a:t>
                      </a:r>
                      <a:r>
                        <a:rPr lang="en-US" sz="1000" dirty="0"/>
                        <a:t>. Replace </a:t>
                      </a:r>
                      <a:r>
                        <a:rPr lang="en-US" sz="1000" i="1" dirty="0"/>
                        <a:t>PHYSICAL</a:t>
                      </a:r>
                      <a:r>
                        <a:rPr lang="en-US" sz="1000" dirty="0"/>
                        <a:t> with the name of a physical network, and replace </a:t>
                      </a:r>
                      <a:r>
                        <a:rPr lang="en-US" sz="1000" i="1" dirty="0"/>
                        <a:t>INTERFACE</a:t>
                      </a:r>
                      <a:r>
                        <a:rPr lang="en-US" sz="1000" dirty="0"/>
                        <a:t> with the name of the network interface that will be used to connect to the physical network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CONFIG_NEUTRON_OVS_TENANT_NETWORK_TYPE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--</a:t>
                      </a:r>
                      <a:r>
                        <a:rPr lang="en-US" sz="1000" dirty="0" err="1"/>
                        <a:t>os</a:t>
                      </a:r>
                      <a:r>
                        <a:rPr lang="en-US" sz="1000" dirty="0"/>
                        <a:t>-neutron-</a:t>
                      </a:r>
                      <a:r>
                        <a:rPr lang="en-US" sz="1000" dirty="0" err="1"/>
                        <a:t>ovs</a:t>
                      </a:r>
                      <a:r>
                        <a:rPr lang="en-US" sz="1000" dirty="0"/>
                        <a:t>-tenant-network-type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i="1" dirty="0" err="1"/>
                        <a:t>vxlan</a:t>
                      </a:r>
                      <a:r>
                        <a:rPr lang="en-US" sz="10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OVS-VXLAN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The type of network to allocate for tenant networks. Supported values are </a:t>
                      </a:r>
                      <a:r>
                        <a:rPr lang="en-US" sz="1000" dirty="0" err="1"/>
                        <a:t>vlan</a:t>
                      </a:r>
                      <a:r>
                        <a:rPr lang="en-US" sz="1000" dirty="0"/>
                        <a:t>, local, </a:t>
                      </a:r>
                      <a:r>
                        <a:rPr lang="en-US" sz="1000" dirty="0" err="1"/>
                        <a:t>gre</a:t>
                      </a:r>
                      <a:r>
                        <a:rPr lang="en-US" sz="1000" dirty="0"/>
                        <a:t>, </a:t>
                      </a:r>
                      <a:r>
                        <a:rPr lang="en-US" sz="1000" dirty="0" err="1"/>
                        <a:t>vxlan</a:t>
                      </a:r>
                      <a:r>
                        <a:rPr lang="en-US" sz="1000" dirty="0"/>
                        <a:t>. 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CONFIG_NEUTRON_OVS_VLAN_RANGES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--</a:t>
                      </a:r>
                      <a:r>
                        <a:rPr lang="en-US" sz="1000" dirty="0" err="1"/>
                        <a:t>os</a:t>
                      </a:r>
                      <a:r>
                        <a:rPr lang="en-US" sz="1000" dirty="0"/>
                        <a:t>-neutron-</a:t>
                      </a:r>
                      <a:r>
                        <a:rPr lang="en-US" sz="1000" dirty="0" err="1"/>
                        <a:t>ovs</a:t>
                      </a:r>
                      <a:r>
                        <a:rPr lang="en-US" sz="1000" dirty="0"/>
                        <a:t>-</a:t>
                      </a:r>
                      <a:r>
                        <a:rPr lang="en-US" sz="1000" dirty="0" err="1"/>
                        <a:t>vlan</a:t>
                      </a:r>
                      <a:r>
                        <a:rPr lang="en-US" sz="1000" dirty="0"/>
                        <a:t>-ranges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OVS-VLAN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 comma separated list of VLAN ranges for the </a:t>
                      </a:r>
                      <a:r>
                        <a:rPr lang="en-US" sz="1000" dirty="0" err="1"/>
                        <a:t>OpenStack</a:t>
                      </a:r>
                      <a:r>
                        <a:rPr lang="en-US" sz="1000" dirty="0"/>
                        <a:t> Networking </a:t>
                      </a:r>
                      <a:r>
                        <a:rPr lang="en-US" sz="1000" dirty="0" err="1"/>
                        <a:t>openvswitch</a:t>
                      </a:r>
                      <a:r>
                        <a:rPr lang="en-US" sz="1000" dirty="0"/>
                        <a:t> plugin. Each tuple in the list is expected to be in the format </a:t>
                      </a:r>
                      <a:r>
                        <a:rPr lang="en-US" sz="1000" i="1" dirty="0"/>
                        <a:t>PHYSICAL</a:t>
                      </a:r>
                      <a:r>
                        <a:rPr lang="en-US" sz="1000" dirty="0"/>
                        <a:t>:</a:t>
                      </a:r>
                      <a:r>
                        <a:rPr lang="en-US" sz="1000" i="1" dirty="0"/>
                        <a:t>START</a:t>
                      </a:r>
                      <a:r>
                        <a:rPr lang="en-US" sz="1000" dirty="0"/>
                        <a:t>:</a:t>
                      </a:r>
                      <a:r>
                        <a:rPr lang="en-US" sz="1000" i="1" dirty="0"/>
                        <a:t>END</a:t>
                      </a:r>
                      <a:r>
                        <a:rPr lang="en-US" sz="1000" dirty="0"/>
                        <a:t>. Replace </a:t>
                      </a:r>
                      <a:r>
                        <a:rPr lang="en-US" sz="1000" i="1" dirty="0"/>
                        <a:t>PHYSICAL</a:t>
                      </a:r>
                      <a:r>
                        <a:rPr lang="en-US" sz="1000" dirty="0"/>
                        <a:t> with the name of a physical network, replace </a:t>
                      </a:r>
                      <a:r>
                        <a:rPr lang="en-US" sz="1000" i="1" dirty="0"/>
                        <a:t>START</a:t>
                      </a:r>
                      <a:r>
                        <a:rPr lang="en-US" sz="1000" dirty="0"/>
                        <a:t> with the start of the VLAN range to identify with it, and replace </a:t>
                      </a:r>
                      <a:r>
                        <a:rPr lang="en-US" sz="1000" i="1" dirty="0"/>
                        <a:t>END</a:t>
                      </a:r>
                      <a:r>
                        <a:rPr lang="en-US" sz="1000" dirty="0"/>
                        <a:t> with the end of the VLAN range to associate with it. (For example physnet1:1:4094,physnet2,physnet3:3000:3999) 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CONFIG_NEUTRON_OVS_BRIDGE_MAPPINGS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--os-neutron-ovs-bridge-mappings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i="1" dirty="0"/>
                        <a:t>physnet1:br-eth1</a:t>
                      </a:r>
                      <a:r>
                        <a:rPr lang="en-US" sz="10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OVS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 comma separated list of bridge mappings for the </a:t>
                      </a:r>
                      <a:r>
                        <a:rPr lang="en-US" sz="1000" dirty="0" err="1"/>
                        <a:t>OpenStack</a:t>
                      </a:r>
                      <a:r>
                        <a:rPr lang="en-US" sz="1000" dirty="0"/>
                        <a:t> Networking </a:t>
                      </a:r>
                      <a:r>
                        <a:rPr lang="en-US" sz="1000" dirty="0" err="1"/>
                        <a:t>openvswitch</a:t>
                      </a:r>
                      <a:r>
                        <a:rPr lang="en-US" sz="1000" dirty="0"/>
                        <a:t> plugin. Each tuple in the list is expected to be in the format </a:t>
                      </a:r>
                      <a:r>
                        <a:rPr lang="en-US" sz="1000" i="1" dirty="0"/>
                        <a:t>PHYSICAL</a:t>
                      </a:r>
                      <a:r>
                        <a:rPr lang="en-US" sz="1000" dirty="0"/>
                        <a:t>:</a:t>
                      </a:r>
                      <a:r>
                        <a:rPr lang="en-US" sz="1000" i="1" dirty="0"/>
                        <a:t>BRIDGE</a:t>
                      </a:r>
                      <a:r>
                        <a:rPr lang="en-US" sz="1000" dirty="0"/>
                        <a:t>. Replace </a:t>
                      </a:r>
                      <a:r>
                        <a:rPr lang="en-US" sz="1000" i="1" dirty="0"/>
                        <a:t>PHYSICAL</a:t>
                      </a:r>
                      <a:r>
                        <a:rPr lang="en-US" sz="1000" dirty="0"/>
                        <a:t> with the name of a physical network, and replace </a:t>
                      </a:r>
                      <a:r>
                        <a:rPr lang="en-US" sz="1000" i="1" dirty="0"/>
                        <a:t>BRIDGE</a:t>
                      </a:r>
                      <a:r>
                        <a:rPr lang="en-US" sz="1000" dirty="0"/>
                        <a:t> with the name of the Open </a:t>
                      </a:r>
                      <a:r>
                        <a:rPr lang="en-US" sz="1000" dirty="0" err="1"/>
                        <a:t>vSwitch</a:t>
                      </a:r>
                      <a:r>
                        <a:rPr lang="en-US" sz="1000" dirty="0"/>
                        <a:t> bridge that will be used to connect to the physical network. (For example physnet1:br-eth1,physnet2:br-eth2,physnet3:br-eth3) 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25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2. </a:t>
            </a:r>
            <a:r>
              <a:rPr lang="en-US" altLang="ko-KR" sz="2000" dirty="0">
                <a:latin typeface="+mn-ea"/>
              </a:rPr>
              <a:t>Neutron Parameter</a:t>
            </a:r>
            <a:endParaRPr lang="ko-KR" altLang="en-US" sz="2000" dirty="0">
              <a:latin typeface="+mn-ea"/>
              <a:ea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205667"/>
              </p:ext>
            </p:extLst>
          </p:nvPr>
        </p:nvGraphicFramePr>
        <p:xfrm>
          <a:off x="503970" y="1026133"/>
          <a:ext cx="9356725" cy="22860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55165"/>
                <a:gridCol w="1787525"/>
                <a:gridCol w="1225862"/>
                <a:gridCol w="1440160"/>
                <a:gridCol w="2948013"/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항목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옵션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기본값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분류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설명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CONFIG_NEUTRON_OVS_BRIDGE_IFACES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--</a:t>
                      </a:r>
                      <a:r>
                        <a:rPr lang="en-US" sz="1000" dirty="0" err="1"/>
                        <a:t>os</a:t>
                      </a:r>
                      <a:r>
                        <a:rPr lang="en-US" sz="1000" dirty="0"/>
                        <a:t>-neutron-</a:t>
                      </a:r>
                      <a:r>
                        <a:rPr lang="en-US" sz="1000" dirty="0" err="1"/>
                        <a:t>ovs</a:t>
                      </a:r>
                      <a:r>
                        <a:rPr lang="en-US" sz="1000" dirty="0"/>
                        <a:t>-bridge-interfaces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OVS-FLAT/VLAN</a:t>
                      </a:r>
                    </a:p>
                    <a:p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 comma separated list of colon-separated OVS </a:t>
                      </a:r>
                      <a:r>
                        <a:rPr lang="en-US" sz="1000" dirty="0" err="1"/>
                        <a:t>bridge:interface</a:t>
                      </a:r>
                      <a:r>
                        <a:rPr lang="en-US" sz="1000" dirty="0"/>
                        <a:t> pairs. The interface will be added to the associated bridge. 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CONFIG_NEUTRON_OVS_TUNNEL_RANGES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--</a:t>
                      </a:r>
                      <a:r>
                        <a:rPr lang="en-US" sz="1000" dirty="0" err="1"/>
                        <a:t>os</a:t>
                      </a:r>
                      <a:r>
                        <a:rPr lang="en-US" sz="1000" dirty="0"/>
                        <a:t>-neutron-</a:t>
                      </a:r>
                      <a:r>
                        <a:rPr lang="en-US" sz="1000" dirty="0" err="1"/>
                        <a:t>ovs</a:t>
                      </a:r>
                      <a:r>
                        <a:rPr lang="en-US" sz="1000" dirty="0"/>
                        <a:t>-tunnel-ranges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OVS-GRE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 comma separated list of tunnel ranges for the Neutron </a:t>
                      </a:r>
                      <a:r>
                        <a:rPr lang="en-US" sz="1000" dirty="0" err="1"/>
                        <a:t>openvswitch</a:t>
                      </a:r>
                      <a:r>
                        <a:rPr lang="en-US" sz="1000" dirty="0"/>
                        <a:t> plugin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CONFIG_NEUTRON_OVS_TUNNEL_IF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--</a:t>
                      </a:r>
                      <a:r>
                        <a:rPr lang="en-US" sz="1000" dirty="0" err="1"/>
                        <a:t>os</a:t>
                      </a:r>
                      <a:r>
                        <a:rPr lang="en-US" sz="1000" dirty="0"/>
                        <a:t>-neutron-</a:t>
                      </a:r>
                      <a:r>
                        <a:rPr lang="en-US" sz="1000" dirty="0" err="1"/>
                        <a:t>ovs</a:t>
                      </a:r>
                      <a:r>
                        <a:rPr lang="en-US" sz="1000" dirty="0"/>
                        <a:t>-tunnel-if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OVS-GRE/VXLAN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The interface for the OVS tunnel. </a:t>
                      </a:r>
                      <a:r>
                        <a:rPr lang="en-US" sz="1000" dirty="0" err="1"/>
                        <a:t>Packstack</a:t>
                      </a:r>
                      <a:r>
                        <a:rPr lang="en-US" sz="1000" dirty="0"/>
                        <a:t> will override the IP address used for tunnels on this hypervisor to the IP found on the specified interface. (</a:t>
                      </a:r>
                      <a:r>
                        <a:rPr lang="en-US" sz="1000" dirty="0" err="1"/>
                        <a:t>eg</a:t>
                      </a:r>
                      <a:r>
                        <a:rPr lang="en-US" sz="1000" dirty="0"/>
                        <a:t>. eth1). 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CONFIG_NEUTRON_OVS_VXLAN_UDP_PORT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--os-neutron-ovs-vxlan-udp-port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i="1" dirty="0"/>
                        <a:t>4789</a:t>
                      </a:r>
                      <a:r>
                        <a:rPr lang="ko-KR" altLang="en-US" sz="10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OVS-VXLAN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The </a:t>
                      </a:r>
                      <a:r>
                        <a:rPr lang="en-US" sz="1000" dirty="0" err="1"/>
                        <a:t>vxlan</a:t>
                      </a:r>
                      <a:r>
                        <a:rPr lang="en-US" sz="1000" dirty="0"/>
                        <a:t> UDP port. 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3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3-1. </a:t>
            </a:r>
            <a:r>
              <a:rPr lang="en-US" altLang="ko-KR" sz="2000" dirty="0" err="1" smtClean="0">
                <a:latin typeface="+mn-ea"/>
                <a:ea typeface="+mn-ea"/>
              </a:rPr>
              <a:t>osc.answer</a:t>
            </a:r>
            <a:r>
              <a:rPr lang="en-US" altLang="ko-KR" sz="2000" dirty="0" smtClean="0">
                <a:latin typeface="+mn-ea"/>
                <a:ea typeface="+mn-ea"/>
              </a:rPr>
              <a:t> (</a:t>
            </a:r>
            <a:r>
              <a:rPr lang="en-US" altLang="ko-KR" sz="2000" dirty="0" err="1" smtClean="0">
                <a:latin typeface="+mn-ea"/>
                <a:ea typeface="+mn-ea"/>
              </a:rPr>
              <a:t>Linuxbridge</a:t>
            </a:r>
            <a:r>
              <a:rPr lang="en-US" altLang="ko-KR" sz="2000" dirty="0" smtClean="0">
                <a:latin typeface="+mn-ea"/>
                <a:ea typeface="+mn-ea"/>
              </a:rPr>
              <a:t> VLAN)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950" y="921842"/>
            <a:ext cx="496855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/>
              <a:t># A comma separated list of network type driver </a:t>
            </a:r>
            <a:r>
              <a:rPr lang="en-US" altLang="ko-KR" dirty="0" err="1"/>
              <a:t>entrypoints</a:t>
            </a:r>
            <a:r>
              <a:rPr lang="en-US" altLang="ko-KR" dirty="0"/>
              <a:t> to be</a:t>
            </a:r>
          </a:p>
          <a:p>
            <a:pPr algn="l"/>
            <a:r>
              <a:rPr lang="en-US" altLang="ko-KR" dirty="0"/>
              <a:t># loaded from the neutron.ml2.type_drivers namespace.</a:t>
            </a:r>
          </a:p>
          <a:p>
            <a:pPr algn="l"/>
            <a:r>
              <a:rPr lang="en-US" altLang="ko-KR" b="1" dirty="0">
                <a:solidFill>
                  <a:srgbClr val="FF0000"/>
                </a:solidFill>
              </a:rPr>
              <a:t>CONFIG_NEUTRON_ML2_TYPE_DRIVERS=</a:t>
            </a:r>
            <a:r>
              <a:rPr lang="en-US" altLang="ko-KR" b="1" dirty="0" err="1">
                <a:solidFill>
                  <a:srgbClr val="FF0000"/>
                </a:solidFill>
              </a:rPr>
              <a:t>flat,vlan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ordered list of </a:t>
            </a:r>
            <a:r>
              <a:rPr lang="en-US" altLang="ko-KR" dirty="0" err="1"/>
              <a:t>network_types</a:t>
            </a:r>
            <a:r>
              <a:rPr lang="en-US" altLang="ko-KR" dirty="0"/>
              <a:t> to allocate as</a:t>
            </a:r>
          </a:p>
          <a:p>
            <a:pPr algn="l"/>
            <a:r>
              <a:rPr lang="en-US" altLang="ko-KR" dirty="0"/>
              <a:t># tenant networks. The value 'local' is only useful for single-box</a:t>
            </a:r>
          </a:p>
          <a:p>
            <a:pPr algn="l"/>
            <a:r>
              <a:rPr lang="en-US" altLang="ko-KR" dirty="0"/>
              <a:t># testing but provides no connectivity between hosts.</a:t>
            </a:r>
          </a:p>
          <a:p>
            <a:pPr algn="l"/>
            <a:r>
              <a:rPr lang="en-US" altLang="ko-KR" b="1" dirty="0">
                <a:solidFill>
                  <a:srgbClr val="FF0000"/>
                </a:solidFill>
              </a:rPr>
              <a:t>CONFIG_NEUTRON_ML2_TENANT_NETWORK_TYPES=</a:t>
            </a:r>
            <a:r>
              <a:rPr lang="en-US" altLang="ko-KR" b="1" dirty="0" err="1">
                <a:solidFill>
                  <a:srgbClr val="FF0000"/>
                </a:solidFill>
              </a:rPr>
              <a:t>vlan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ordered list of networking mechanism driver</a:t>
            </a:r>
          </a:p>
          <a:p>
            <a:pPr algn="l"/>
            <a:r>
              <a:rPr lang="en-US" altLang="ko-KR" dirty="0"/>
              <a:t># </a:t>
            </a:r>
            <a:r>
              <a:rPr lang="en-US" altLang="ko-KR" dirty="0" err="1"/>
              <a:t>entrypoints</a:t>
            </a:r>
            <a:r>
              <a:rPr lang="en-US" altLang="ko-KR" dirty="0"/>
              <a:t> to be loaded from the neutron.ml2.mechanism_drivers</a:t>
            </a:r>
          </a:p>
          <a:p>
            <a:pPr algn="l"/>
            <a:r>
              <a:rPr lang="en-US" altLang="ko-KR" dirty="0"/>
              <a:t># namespace.</a:t>
            </a:r>
          </a:p>
          <a:p>
            <a:pPr algn="l"/>
            <a:r>
              <a:rPr lang="en-US" altLang="ko-KR" b="1" dirty="0">
                <a:solidFill>
                  <a:srgbClr val="FF0000"/>
                </a:solidFill>
              </a:rPr>
              <a:t>CONFIG_NEUTRON_ML2_MECHANISM_DRIVERS=</a:t>
            </a:r>
            <a:r>
              <a:rPr lang="en-US" altLang="ko-KR" b="1" dirty="0" err="1">
                <a:solidFill>
                  <a:srgbClr val="FF0000"/>
                </a:solidFill>
              </a:rPr>
              <a:t>linuxbridge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 list of </a:t>
            </a:r>
            <a:r>
              <a:rPr lang="en-US" altLang="ko-KR" dirty="0" err="1"/>
              <a:t>physical_network</a:t>
            </a:r>
            <a:r>
              <a:rPr lang="en-US" altLang="ko-KR" dirty="0"/>
              <a:t> names with which flat</a:t>
            </a:r>
          </a:p>
          <a:p>
            <a:pPr algn="l"/>
            <a:r>
              <a:rPr lang="en-US" altLang="ko-KR" dirty="0"/>
              <a:t># networks can be created. Use * to allow flat networks with arbitrary</a:t>
            </a:r>
          </a:p>
          <a:p>
            <a:pPr algn="l"/>
            <a:r>
              <a:rPr lang="en-US" altLang="ko-KR" dirty="0"/>
              <a:t># </a:t>
            </a:r>
            <a:r>
              <a:rPr lang="en-US" altLang="ko-KR" dirty="0" err="1"/>
              <a:t>physical_network</a:t>
            </a:r>
            <a:r>
              <a:rPr lang="en-US" altLang="ko-KR" dirty="0"/>
              <a:t> names.</a:t>
            </a:r>
          </a:p>
          <a:p>
            <a:pPr algn="l"/>
            <a:r>
              <a:rPr lang="en-US" altLang="ko-KR" dirty="0"/>
              <a:t>CONFIG_NEUTRON_ML2_FLAT_NETWORKS=*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list of &lt;</a:t>
            </a:r>
            <a:r>
              <a:rPr lang="en-US" altLang="ko-KR" dirty="0" err="1"/>
              <a:t>physical_network</a:t>
            </a:r>
            <a:r>
              <a:rPr lang="en-US" altLang="ko-KR" dirty="0"/>
              <a:t>&gt;:&lt;</a:t>
            </a:r>
            <a:r>
              <a:rPr lang="en-US" altLang="ko-KR" dirty="0" err="1"/>
              <a:t>vlan_min</a:t>
            </a:r>
            <a:r>
              <a:rPr lang="en-US" altLang="ko-KR" dirty="0"/>
              <a:t>&gt;:&lt;</a:t>
            </a:r>
            <a:r>
              <a:rPr lang="en-US" altLang="ko-KR" dirty="0" err="1"/>
              <a:t>vlan_max</a:t>
            </a:r>
            <a:r>
              <a:rPr lang="en-US" altLang="ko-KR" dirty="0"/>
              <a:t>&gt;</a:t>
            </a:r>
          </a:p>
          <a:p>
            <a:pPr algn="l"/>
            <a:r>
              <a:rPr lang="en-US" altLang="ko-KR" dirty="0"/>
              <a:t># or &lt;</a:t>
            </a:r>
            <a:r>
              <a:rPr lang="en-US" altLang="ko-KR" dirty="0" err="1"/>
              <a:t>physical_network</a:t>
            </a:r>
            <a:r>
              <a:rPr lang="en-US" altLang="ko-KR" dirty="0"/>
              <a:t>&gt; specifying </a:t>
            </a:r>
            <a:r>
              <a:rPr lang="en-US" altLang="ko-KR" dirty="0" err="1"/>
              <a:t>physical_network</a:t>
            </a:r>
            <a:r>
              <a:rPr lang="en-US" altLang="ko-KR" dirty="0"/>
              <a:t> names usable for</a:t>
            </a:r>
          </a:p>
          <a:p>
            <a:pPr algn="l"/>
            <a:r>
              <a:rPr lang="en-US" altLang="ko-KR" dirty="0"/>
              <a:t># VLAN provider and tenant networks, as well as ranges of VLAN tags on</a:t>
            </a:r>
          </a:p>
          <a:p>
            <a:pPr algn="l"/>
            <a:r>
              <a:rPr lang="en-US" altLang="ko-KR" dirty="0"/>
              <a:t># each available for allocation to tenant networks.</a:t>
            </a:r>
          </a:p>
          <a:p>
            <a:pPr algn="l"/>
            <a:r>
              <a:rPr lang="en-US" altLang="ko-KR" b="1" dirty="0">
                <a:solidFill>
                  <a:srgbClr val="3333CC"/>
                </a:solidFill>
              </a:rPr>
              <a:t>CONFIG_NEUTRON_ML2_VLAN_RANGES=physnet1:101:112,physnet2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list of &lt;</a:t>
            </a:r>
            <a:r>
              <a:rPr lang="en-US" altLang="ko-KR" dirty="0" err="1"/>
              <a:t>tun_min</a:t>
            </a:r>
            <a:r>
              <a:rPr lang="en-US" altLang="ko-KR" dirty="0"/>
              <a:t>&gt;:&lt;</a:t>
            </a:r>
            <a:r>
              <a:rPr lang="en-US" altLang="ko-KR" dirty="0" err="1"/>
              <a:t>tun_max</a:t>
            </a:r>
            <a:r>
              <a:rPr lang="en-US" altLang="ko-KR" dirty="0"/>
              <a:t>&gt; tuples enumerating</a:t>
            </a:r>
          </a:p>
          <a:p>
            <a:pPr algn="l"/>
            <a:r>
              <a:rPr lang="en-US" altLang="ko-KR" dirty="0"/>
              <a:t># ranges of GRE tunnel IDs that are available for tenant network</a:t>
            </a:r>
          </a:p>
          <a:p>
            <a:pPr algn="l"/>
            <a:r>
              <a:rPr lang="en-US" altLang="ko-KR" dirty="0"/>
              <a:t># allocation. Should be an array with </a:t>
            </a:r>
            <a:r>
              <a:rPr lang="en-US" altLang="ko-KR" dirty="0" err="1"/>
              <a:t>tun_max</a:t>
            </a:r>
            <a:r>
              <a:rPr lang="en-US" altLang="ko-KR" dirty="0"/>
              <a:t> +1 - </a:t>
            </a:r>
            <a:r>
              <a:rPr lang="en-US" altLang="ko-KR" dirty="0" err="1"/>
              <a:t>tun_min</a:t>
            </a:r>
            <a:r>
              <a:rPr lang="en-US" altLang="ko-KR" dirty="0"/>
              <a:t> &gt; 1000000</a:t>
            </a:r>
          </a:p>
          <a:p>
            <a:pPr algn="l"/>
            <a:r>
              <a:rPr lang="en-US" altLang="ko-KR" dirty="0"/>
              <a:t>CONFIG_NEUTRON_ML2_TUNNEL_ID_RANGES=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Multicast group for VXLAN. If unset, disables VXLAN enable sending</a:t>
            </a:r>
          </a:p>
          <a:p>
            <a:pPr algn="l"/>
            <a:r>
              <a:rPr lang="en-US" altLang="ko-KR" dirty="0"/>
              <a:t># allocate broadcast traffic to this multicast group. When left</a:t>
            </a:r>
          </a:p>
          <a:p>
            <a:pPr algn="l"/>
            <a:r>
              <a:rPr lang="en-US" altLang="ko-KR" dirty="0"/>
              <a:t># </a:t>
            </a:r>
            <a:r>
              <a:rPr lang="en-US" altLang="ko-KR" dirty="0" err="1"/>
              <a:t>unconfigured</a:t>
            </a:r>
            <a:r>
              <a:rPr lang="en-US" altLang="ko-KR" dirty="0"/>
              <a:t>, will disable multicast VXLAN mode. Should be an</a:t>
            </a:r>
          </a:p>
          <a:p>
            <a:pPr algn="l"/>
            <a:r>
              <a:rPr lang="en-US" altLang="ko-KR" dirty="0"/>
              <a:t># Multicast IP (v4 or v6) address.</a:t>
            </a:r>
          </a:p>
          <a:p>
            <a:pPr algn="l"/>
            <a:r>
              <a:rPr lang="en-US" altLang="ko-KR" dirty="0"/>
              <a:t>CONFIG_NEUTRON_ML2_VXLAN_GROUP</a:t>
            </a:r>
            <a:r>
              <a:rPr lang="en-US" altLang="ko-KR" dirty="0" smtClean="0"/>
              <a:t>=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5220494" y="914450"/>
            <a:ext cx="486054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 smtClean="0"/>
              <a:t># </a:t>
            </a:r>
            <a:r>
              <a:rPr lang="en-US" altLang="ko-KR" dirty="0"/>
              <a:t>A comma separated list of &lt;</a:t>
            </a:r>
            <a:r>
              <a:rPr lang="en-US" altLang="ko-KR" dirty="0" err="1"/>
              <a:t>vni_min</a:t>
            </a:r>
            <a:r>
              <a:rPr lang="en-US" altLang="ko-KR" dirty="0"/>
              <a:t>&gt;:&lt;</a:t>
            </a:r>
            <a:r>
              <a:rPr lang="en-US" altLang="ko-KR" dirty="0" err="1"/>
              <a:t>vni_max</a:t>
            </a:r>
            <a:r>
              <a:rPr lang="en-US" altLang="ko-KR" dirty="0"/>
              <a:t>&gt; tuples enumerating</a:t>
            </a:r>
          </a:p>
          <a:p>
            <a:pPr algn="l"/>
            <a:r>
              <a:rPr lang="en-US" altLang="ko-KR" dirty="0"/>
              <a:t># ranges of VXLAN VNI IDs that are available for tenant network</a:t>
            </a:r>
          </a:p>
          <a:p>
            <a:pPr algn="l"/>
            <a:r>
              <a:rPr lang="en-US" altLang="ko-KR" dirty="0"/>
              <a:t># allocation. Min value is 0 and Max value is 16777215.</a:t>
            </a:r>
          </a:p>
          <a:p>
            <a:pPr algn="l"/>
            <a:r>
              <a:rPr lang="en-US" altLang="ko-KR" dirty="0"/>
              <a:t>CONFIG_NEUTRON_ML2_VNI_RANGES=10:100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The name of the L2 agent to be used with Neutron</a:t>
            </a:r>
          </a:p>
          <a:p>
            <a:pPr algn="l"/>
            <a:r>
              <a:rPr lang="en-US" altLang="ko-KR" b="1" dirty="0">
                <a:solidFill>
                  <a:srgbClr val="FF0000"/>
                </a:solidFill>
              </a:rPr>
              <a:t>CONFIG_NEUTRON_L2_AGENT=</a:t>
            </a:r>
            <a:r>
              <a:rPr lang="en-US" altLang="ko-KR" b="1" dirty="0" err="1">
                <a:solidFill>
                  <a:srgbClr val="FF0000"/>
                </a:solidFill>
              </a:rPr>
              <a:t>linuxbridge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list of interface mappings for the Neutron</a:t>
            </a:r>
          </a:p>
          <a:p>
            <a:pPr algn="l"/>
            <a:r>
              <a:rPr lang="en-US" altLang="ko-KR" dirty="0"/>
              <a:t># </a:t>
            </a:r>
            <a:r>
              <a:rPr lang="en-US" altLang="ko-KR" dirty="0" err="1"/>
              <a:t>linuxbridge</a:t>
            </a:r>
            <a:r>
              <a:rPr lang="en-US" altLang="ko-KR" dirty="0"/>
              <a:t> plugin (</a:t>
            </a:r>
            <a:r>
              <a:rPr lang="en-US" altLang="ko-KR" dirty="0" err="1"/>
              <a:t>eg</a:t>
            </a:r>
            <a:r>
              <a:rPr lang="en-US" altLang="ko-KR" dirty="0"/>
              <a:t>. physnet1:eth1,physnet2:eth2,physnet3:eth3)</a:t>
            </a:r>
          </a:p>
          <a:p>
            <a:pPr algn="l"/>
            <a:r>
              <a:rPr lang="en-US" altLang="ko-KR" b="1" dirty="0">
                <a:solidFill>
                  <a:srgbClr val="FF0000"/>
                </a:solidFill>
              </a:rPr>
              <a:t>CONFIG_NEUTRON_LB_INTERFACE_MAPPINGS=physnet1:bond0,physnet2:bond2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list of bridge mappings for the Neutron</a:t>
            </a:r>
          </a:p>
          <a:p>
            <a:pPr algn="l"/>
            <a:r>
              <a:rPr lang="en-US" altLang="ko-KR" dirty="0"/>
              <a:t># </a:t>
            </a:r>
            <a:r>
              <a:rPr lang="en-US" altLang="ko-KR" dirty="0" err="1"/>
              <a:t>openvswitch</a:t>
            </a:r>
            <a:r>
              <a:rPr lang="en-US" altLang="ko-KR" dirty="0"/>
              <a:t> plugin (</a:t>
            </a:r>
            <a:r>
              <a:rPr lang="en-US" altLang="ko-KR" dirty="0" err="1"/>
              <a:t>eg</a:t>
            </a:r>
            <a:r>
              <a:rPr lang="en-US" altLang="ko-KR" dirty="0"/>
              <a:t>. physnet1:br-eth1,physnet2:br-eth2,physnet3</a:t>
            </a:r>
          </a:p>
          <a:p>
            <a:pPr algn="l"/>
            <a:r>
              <a:rPr lang="en-US" altLang="ko-KR" dirty="0"/>
              <a:t># :br-eth3)</a:t>
            </a:r>
          </a:p>
          <a:p>
            <a:pPr algn="l"/>
            <a:r>
              <a:rPr lang="en-US" altLang="ko-KR" dirty="0"/>
              <a:t>CONFIG_NEUTRON_OVS_BRIDGE_MAPPINGS=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list of colon-separated OVS </a:t>
            </a:r>
            <a:r>
              <a:rPr lang="en-US" altLang="ko-KR" dirty="0" err="1"/>
              <a:t>bridge:interface</a:t>
            </a:r>
            <a:endParaRPr lang="en-US" altLang="ko-KR" dirty="0"/>
          </a:p>
          <a:p>
            <a:pPr algn="l"/>
            <a:r>
              <a:rPr lang="en-US" altLang="ko-KR" dirty="0"/>
              <a:t># pairs. The interface will be added to the associated bridge.</a:t>
            </a:r>
          </a:p>
          <a:p>
            <a:pPr algn="l"/>
            <a:r>
              <a:rPr lang="en-US" altLang="ko-KR" dirty="0"/>
              <a:t>CONFIG_NEUTRON_OVS_BRIDGE_IFACES=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The interface for the OVS tunnel. </a:t>
            </a:r>
            <a:r>
              <a:rPr lang="en-US" altLang="ko-KR" dirty="0" err="1"/>
              <a:t>Packstack</a:t>
            </a:r>
            <a:r>
              <a:rPr lang="en-US" altLang="ko-KR" dirty="0"/>
              <a:t> will override the IP</a:t>
            </a:r>
          </a:p>
          <a:p>
            <a:pPr algn="l"/>
            <a:r>
              <a:rPr lang="en-US" altLang="ko-KR" dirty="0"/>
              <a:t># address used for tunnels on this hypervisor to the IP found on the</a:t>
            </a:r>
          </a:p>
          <a:p>
            <a:pPr algn="l"/>
            <a:r>
              <a:rPr lang="en-US" altLang="ko-KR" dirty="0"/>
              <a:t># specified interface. (</a:t>
            </a:r>
            <a:r>
              <a:rPr lang="en-US" altLang="ko-KR" dirty="0" err="1"/>
              <a:t>eg</a:t>
            </a:r>
            <a:r>
              <a:rPr lang="en-US" altLang="ko-KR" dirty="0"/>
              <a:t>. eth1)</a:t>
            </a:r>
          </a:p>
          <a:p>
            <a:pPr algn="l"/>
            <a:r>
              <a:rPr lang="en-US" altLang="ko-KR" dirty="0"/>
              <a:t>CONFIG_NEUTRON_OVS_TUNNEL_IF=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VXLAN UDP port</a:t>
            </a:r>
          </a:p>
          <a:p>
            <a:pPr algn="l"/>
            <a:r>
              <a:rPr lang="en-US" altLang="ko-KR" dirty="0"/>
              <a:t>CONFIG_NEUTRON_OVS_VXLAN_UDP_PORT=4789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632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</a:rPr>
              <a:t>3-1. </a:t>
            </a:r>
            <a:r>
              <a:rPr lang="en-US" altLang="ko-KR" sz="2000" dirty="0" err="1">
                <a:latin typeface="+mn-ea"/>
              </a:rPr>
              <a:t>osc.answer</a:t>
            </a:r>
            <a:r>
              <a:rPr lang="en-US" altLang="ko-KR" sz="2000" dirty="0">
                <a:latin typeface="+mn-ea"/>
              </a:rPr>
              <a:t> (</a:t>
            </a:r>
            <a:r>
              <a:rPr lang="en-US" altLang="ko-KR" sz="2000" dirty="0" err="1">
                <a:latin typeface="+mn-ea"/>
              </a:rPr>
              <a:t>Linuxbridge</a:t>
            </a:r>
            <a:r>
              <a:rPr lang="en-US" altLang="ko-KR" sz="2000" dirty="0">
                <a:latin typeface="+mn-ea"/>
              </a:rPr>
              <a:t> VLAN)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5580534" y="3654425"/>
            <a:ext cx="3780420" cy="1743384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7074700" y="5570147"/>
            <a:ext cx="792088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ens192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6228513" y="3978461"/>
            <a:ext cx="1242231" cy="1167605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Linux bridge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12" name="직선 연결선 11"/>
          <p:cNvCxnSpPr>
            <a:stCxn id="6" idx="4"/>
            <a:endCxn id="4" idx="0"/>
          </p:cNvCxnSpPr>
          <p:nvPr/>
        </p:nvCxnSpPr>
        <p:spPr bwMode="auto">
          <a:xfrm>
            <a:off x="6849629" y="5146066"/>
            <a:ext cx="621115" cy="424081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직사각형 12"/>
          <p:cNvSpPr/>
          <p:nvPr/>
        </p:nvSpPr>
        <p:spPr bwMode="auto">
          <a:xfrm>
            <a:off x="6624649" y="2183384"/>
            <a:ext cx="1548172" cy="79208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instance 01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6624649" y="2953672"/>
            <a:ext cx="647979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eth0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5922479" y="3754841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tabbd235bf4-08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7938796" y="3731556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tabe840a131-6d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32" name="직선 연결선 31"/>
          <p:cNvCxnSpPr>
            <a:stCxn id="28" idx="2"/>
            <a:endCxn id="30" idx="0"/>
          </p:cNvCxnSpPr>
          <p:nvPr/>
        </p:nvCxnSpPr>
        <p:spPr bwMode="auto">
          <a:xfrm flipH="1">
            <a:off x="6552549" y="3262515"/>
            <a:ext cx="396090" cy="492326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직선 연결선 33"/>
          <p:cNvCxnSpPr>
            <a:stCxn id="42" idx="2"/>
            <a:endCxn id="31" idx="0"/>
          </p:cNvCxnSpPr>
          <p:nvPr/>
        </p:nvCxnSpPr>
        <p:spPr bwMode="auto">
          <a:xfrm>
            <a:off x="7830784" y="3262515"/>
            <a:ext cx="738082" cy="469041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 bwMode="auto">
          <a:xfrm>
            <a:off x="474472" y="738101"/>
            <a:ext cx="44219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800" b="1" kern="0" dirty="0" smtClean="0">
                <a:latin typeface="+mn-ea"/>
                <a:ea typeface="+mn-ea"/>
              </a:rPr>
              <a:t>1. controller/compute Network </a:t>
            </a:r>
            <a:r>
              <a:rPr lang="ko-KR" altLang="en-US" sz="1800" b="1" kern="0" dirty="0" smtClean="0">
                <a:latin typeface="+mn-ea"/>
                <a:ea typeface="+mn-ea"/>
              </a:rPr>
              <a:t>구조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755998" y="3649302"/>
            <a:ext cx="3780420" cy="1743384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2988246" y="3978461"/>
            <a:ext cx="1332148" cy="1217745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Linux bridge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19" name="직선 연결선 18"/>
          <p:cNvCxnSpPr>
            <a:stCxn id="18" idx="4"/>
            <a:endCxn id="50" idx="0"/>
          </p:cNvCxnSpPr>
          <p:nvPr/>
        </p:nvCxnSpPr>
        <p:spPr bwMode="auto">
          <a:xfrm>
            <a:off x="3654320" y="5196206"/>
            <a:ext cx="31283" cy="390223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직사각형 19"/>
          <p:cNvSpPr/>
          <p:nvPr/>
        </p:nvSpPr>
        <p:spPr bwMode="auto">
          <a:xfrm>
            <a:off x="755998" y="2178261"/>
            <a:ext cx="1548172" cy="79208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dnsqmasq1</a:t>
            </a:r>
            <a:endParaRPr lang="ko-KR" altLang="en-US" sz="1200" dirty="0">
              <a:latin typeface="+mn-ea"/>
              <a:cs typeface="Arials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880633" y="2970349"/>
            <a:ext cx="1423537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ns-e4d54a6e-19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3204270" y="2970348"/>
            <a:ext cx="1332148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 ns-d56d9236-17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1097943" y="3749718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tabbd235bf4-08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3114260" y="3726433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tabe840a131-6d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25" name="직선 연결선 24"/>
          <p:cNvCxnSpPr>
            <a:endCxn id="23" idx="0"/>
          </p:cNvCxnSpPr>
          <p:nvPr/>
        </p:nvCxnSpPr>
        <p:spPr bwMode="auto">
          <a:xfrm flipH="1">
            <a:off x="1728013" y="3257392"/>
            <a:ext cx="216117" cy="492326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직선 연결선 25"/>
          <p:cNvCxnSpPr/>
          <p:nvPr/>
        </p:nvCxnSpPr>
        <p:spPr bwMode="auto">
          <a:xfrm flipH="1">
            <a:off x="3959889" y="3185234"/>
            <a:ext cx="216118" cy="541199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직사각형 26"/>
          <p:cNvSpPr/>
          <p:nvPr/>
        </p:nvSpPr>
        <p:spPr bwMode="auto">
          <a:xfrm>
            <a:off x="2988246" y="2178261"/>
            <a:ext cx="1548172" cy="79208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 dnsqmasq2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8202550" y="5563390"/>
            <a:ext cx="792088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ens224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7671585" y="3950053"/>
            <a:ext cx="1242231" cy="1144533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Linux bridge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39" name="직선 연결선 38"/>
          <p:cNvCxnSpPr/>
          <p:nvPr/>
        </p:nvCxnSpPr>
        <p:spPr bwMode="auto">
          <a:xfrm>
            <a:off x="8568866" y="5094585"/>
            <a:ext cx="215559" cy="468805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직사각형 41"/>
          <p:cNvSpPr/>
          <p:nvPr/>
        </p:nvSpPr>
        <p:spPr bwMode="auto">
          <a:xfrm>
            <a:off x="7488745" y="2953672"/>
            <a:ext cx="684077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eth1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5793624" y="5547108"/>
            <a:ext cx="792088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ens160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2161709" y="5593186"/>
            <a:ext cx="792088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ens192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3289559" y="5586429"/>
            <a:ext cx="792088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ens224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880633" y="5570147"/>
            <a:ext cx="792088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ens160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55" name="타원 54"/>
          <p:cNvSpPr/>
          <p:nvPr/>
        </p:nvSpPr>
        <p:spPr bwMode="auto">
          <a:xfrm>
            <a:off x="1331663" y="3978461"/>
            <a:ext cx="1332148" cy="1217745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Linux bridge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56" name="직선 연결선 55"/>
          <p:cNvCxnSpPr>
            <a:endCxn id="49" idx="0"/>
          </p:cNvCxnSpPr>
          <p:nvPr/>
        </p:nvCxnSpPr>
        <p:spPr bwMode="auto">
          <a:xfrm>
            <a:off x="2304170" y="5133875"/>
            <a:ext cx="253583" cy="459311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직사각형 60"/>
          <p:cNvSpPr/>
          <p:nvPr/>
        </p:nvSpPr>
        <p:spPr bwMode="auto">
          <a:xfrm>
            <a:off x="126348" y="2183385"/>
            <a:ext cx="629650" cy="79208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qhdcp-namespace1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63" name="꺾인 연결선 62"/>
          <p:cNvCxnSpPr>
            <a:stCxn id="51" idx="2"/>
          </p:cNvCxnSpPr>
          <p:nvPr/>
        </p:nvCxnSpPr>
        <p:spPr bwMode="auto">
          <a:xfrm rot="16200000" flipH="1">
            <a:off x="3548526" y="3607140"/>
            <a:ext cx="480239" cy="5023937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65" name="꺾인 연결선 64"/>
          <p:cNvCxnSpPr>
            <a:stCxn id="49" idx="2"/>
          </p:cNvCxnSpPr>
          <p:nvPr/>
        </p:nvCxnSpPr>
        <p:spPr bwMode="auto">
          <a:xfrm rot="16200000" flipH="1">
            <a:off x="4639258" y="3820523"/>
            <a:ext cx="860927" cy="5023937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67" name="꺾인 연결선 66"/>
          <p:cNvCxnSpPr>
            <a:stCxn id="50" idx="2"/>
          </p:cNvCxnSpPr>
          <p:nvPr/>
        </p:nvCxnSpPr>
        <p:spPr bwMode="auto">
          <a:xfrm rot="16200000" flipH="1">
            <a:off x="5583566" y="3997308"/>
            <a:ext cx="1212368" cy="5008295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70" name="직선 연결선 69"/>
          <p:cNvCxnSpPr>
            <a:stCxn id="48" idx="2"/>
          </p:cNvCxnSpPr>
          <p:nvPr/>
        </p:nvCxnSpPr>
        <p:spPr bwMode="auto">
          <a:xfrm>
            <a:off x="6189668" y="5855951"/>
            <a:ext cx="82" cy="47654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직선 연결선 70"/>
          <p:cNvCxnSpPr/>
          <p:nvPr/>
        </p:nvCxnSpPr>
        <p:spPr bwMode="auto">
          <a:xfrm>
            <a:off x="7470744" y="5855951"/>
            <a:ext cx="0" cy="907004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직선 연결선 72"/>
          <p:cNvCxnSpPr/>
          <p:nvPr/>
        </p:nvCxnSpPr>
        <p:spPr bwMode="auto">
          <a:xfrm>
            <a:off x="8568866" y="5878990"/>
            <a:ext cx="0" cy="122865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직사각형 42"/>
          <p:cNvSpPr/>
          <p:nvPr/>
        </p:nvSpPr>
        <p:spPr bwMode="auto">
          <a:xfrm>
            <a:off x="2358596" y="2178260"/>
            <a:ext cx="629650" cy="79208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qhdcp-namespace2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</p:spTree>
    <p:extLst>
      <p:ext uri="{BB962C8B-B14F-4D97-AF65-F5344CB8AC3E}">
        <p14:creationId xmlns:p14="http://schemas.microsoft.com/office/powerpoint/2010/main" val="265510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</a:rPr>
              <a:t>3-1. </a:t>
            </a:r>
            <a:r>
              <a:rPr lang="en-US" altLang="ko-KR" sz="2000" dirty="0" err="1">
                <a:latin typeface="+mn-ea"/>
              </a:rPr>
              <a:t>osc.answer</a:t>
            </a:r>
            <a:r>
              <a:rPr lang="en-US" altLang="ko-KR" sz="2000" dirty="0">
                <a:latin typeface="+mn-ea"/>
              </a:rPr>
              <a:t> (</a:t>
            </a:r>
            <a:r>
              <a:rPr lang="en-US" altLang="ko-KR" sz="2000" dirty="0" err="1">
                <a:latin typeface="+mn-ea"/>
              </a:rPr>
              <a:t>Linuxbridge</a:t>
            </a:r>
            <a:r>
              <a:rPr lang="en-US" altLang="ko-KR" sz="2000" dirty="0">
                <a:latin typeface="+mn-ea"/>
              </a:rPr>
              <a:t> VLAN)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36" name="TextBox 35"/>
          <p:cNvSpPr txBox="1"/>
          <p:nvPr/>
        </p:nvSpPr>
        <p:spPr bwMode="auto">
          <a:xfrm>
            <a:off x="474472" y="738101"/>
            <a:ext cx="44219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800" b="1" kern="0" dirty="0" smtClean="0">
                <a:latin typeface="+mn-ea"/>
                <a:ea typeface="+mn-ea"/>
              </a:rPr>
              <a:t>1. controller/compute Network </a:t>
            </a:r>
            <a:r>
              <a:rPr lang="ko-KR" altLang="en-US" sz="1800" b="1" kern="0" dirty="0" smtClean="0">
                <a:latin typeface="+mn-ea"/>
                <a:ea typeface="+mn-ea"/>
              </a:rPr>
              <a:t>구조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" t="5289" r="4470" b="59231"/>
          <a:stretch/>
        </p:blipFill>
        <p:spPr bwMode="auto">
          <a:xfrm>
            <a:off x="571500" y="1350169"/>
            <a:ext cx="9124950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571500" y="5202597"/>
            <a:ext cx="8976456" cy="1883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800" b="1" kern="0" dirty="0" smtClean="0">
                <a:latin typeface="+mn-ea"/>
                <a:ea typeface="+mn-ea"/>
              </a:rPr>
              <a:t>NETWORK </a:t>
            </a:r>
            <a:r>
              <a:rPr lang="ko-KR" altLang="en-US" sz="1800" b="1" kern="0" dirty="0" err="1" smtClean="0">
                <a:latin typeface="+mn-ea"/>
                <a:ea typeface="+mn-ea"/>
              </a:rPr>
              <a:t>구조변경시</a:t>
            </a:r>
            <a:r>
              <a:rPr lang="ko-KR" altLang="en-US" sz="1800" b="1" kern="0" dirty="0" smtClean="0">
                <a:latin typeface="+mn-ea"/>
                <a:ea typeface="+mn-ea"/>
              </a:rPr>
              <a:t> </a:t>
            </a:r>
            <a:endParaRPr lang="en-US" altLang="ko-KR" sz="1800" b="1" kern="0" dirty="0" smtClean="0">
              <a:latin typeface="+mn-ea"/>
              <a:ea typeface="+mn-ea"/>
            </a:endParaRPr>
          </a:p>
          <a:p>
            <a:pPr marL="228600" marR="0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AutoNum type="arabicPeriod"/>
              <a:tabLst/>
            </a:pPr>
            <a:r>
              <a:rPr lang="en-US" altLang="ko-KR" sz="1800" b="1" kern="0" noProof="0" dirty="0" smtClean="0">
                <a:latin typeface="+mn-ea"/>
                <a:ea typeface="+mn-ea"/>
              </a:rPr>
              <a:t>OVS </a:t>
            </a:r>
            <a:r>
              <a:rPr lang="ko-KR" altLang="en-US" sz="1800" b="1" kern="0" noProof="0" dirty="0" smtClean="0">
                <a:latin typeface="+mn-ea"/>
                <a:ea typeface="+mn-ea"/>
              </a:rPr>
              <a:t>인터페이스 설정작업 </a:t>
            </a:r>
            <a:r>
              <a:rPr lang="en-US" altLang="ko-KR" sz="1800" b="1" kern="0" noProof="0" dirty="0" smtClean="0">
                <a:latin typeface="+mn-ea"/>
                <a:ea typeface="+mn-ea"/>
              </a:rPr>
              <a:t>(Controller, Compute)</a:t>
            </a:r>
          </a:p>
          <a:p>
            <a:pPr marL="228600" marR="0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AutoNum type="arabicPeriod"/>
              <a:tabLst/>
            </a:pPr>
            <a:r>
              <a:rPr lang="en-US" altLang="ko-KR" sz="1800" b="1" kern="0" dirty="0" smtClean="0">
                <a:latin typeface="+mn-ea"/>
                <a:ea typeface="+mn-ea"/>
              </a:rPr>
              <a:t>ml2 </a:t>
            </a:r>
            <a:r>
              <a:rPr lang="en-US" altLang="ko-KR" sz="1800" b="1" kern="0" dirty="0" err="1" smtClean="0">
                <a:latin typeface="+mn-ea"/>
                <a:ea typeface="+mn-ea"/>
              </a:rPr>
              <a:t>config</a:t>
            </a:r>
            <a:r>
              <a:rPr lang="en-US" altLang="ko-KR" sz="1800" b="1" kern="0" dirty="0" smtClean="0">
                <a:latin typeface="+mn-ea"/>
                <a:ea typeface="+mn-ea"/>
              </a:rPr>
              <a:t>, bridge (</a:t>
            </a:r>
            <a:r>
              <a:rPr lang="en-US" altLang="ko-KR" sz="1800" b="1" kern="0" dirty="0" err="1" smtClean="0">
                <a:latin typeface="+mn-ea"/>
                <a:ea typeface="+mn-ea"/>
              </a:rPr>
              <a:t>linux</a:t>
            </a:r>
            <a:r>
              <a:rPr lang="en-US" altLang="ko-KR" sz="1800" b="1" kern="0" dirty="0" smtClean="0">
                <a:latin typeface="+mn-ea"/>
                <a:ea typeface="+mn-ea"/>
              </a:rPr>
              <a:t>, </a:t>
            </a:r>
            <a:r>
              <a:rPr lang="en-US" altLang="ko-KR" sz="1800" b="1" kern="0" dirty="0" err="1" smtClean="0">
                <a:latin typeface="+mn-ea"/>
                <a:ea typeface="+mn-ea"/>
              </a:rPr>
              <a:t>ovs</a:t>
            </a:r>
            <a:r>
              <a:rPr lang="en-US" altLang="ko-KR" sz="1800" b="1" kern="0" dirty="0" smtClean="0">
                <a:latin typeface="+mn-ea"/>
                <a:ea typeface="+mn-ea"/>
              </a:rPr>
              <a:t>) </a:t>
            </a:r>
            <a:r>
              <a:rPr lang="en-US" altLang="ko-KR" sz="1800" b="1" kern="0" dirty="0" err="1" smtClean="0">
                <a:latin typeface="+mn-ea"/>
                <a:ea typeface="+mn-ea"/>
              </a:rPr>
              <a:t>config</a:t>
            </a:r>
            <a:r>
              <a:rPr lang="en-US" altLang="ko-KR" sz="1800" b="1" kern="0" dirty="0" smtClean="0">
                <a:latin typeface="+mn-ea"/>
                <a:ea typeface="+mn-ea"/>
              </a:rPr>
              <a:t>  </a:t>
            </a:r>
            <a:r>
              <a:rPr lang="ko-KR" altLang="en-US" sz="1800" b="1" kern="0" dirty="0" smtClean="0">
                <a:latin typeface="+mn-ea"/>
                <a:ea typeface="+mn-ea"/>
              </a:rPr>
              <a:t>설정</a:t>
            </a:r>
            <a:endParaRPr lang="en-US" altLang="ko-KR" sz="1800" b="1" kern="0" dirty="0" smtClean="0">
              <a:latin typeface="+mn-ea"/>
              <a:ea typeface="+mn-ea"/>
            </a:endParaRPr>
          </a:p>
          <a:p>
            <a:pPr marL="228600" marR="0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AutoNum type="arabicPeriod"/>
              <a:tabLst/>
            </a:pPr>
            <a:r>
              <a:rPr lang="ko-KR" altLang="en-US" sz="1800" b="1" kern="0" noProof="0" dirty="0" err="1" smtClean="0">
                <a:latin typeface="+mn-ea"/>
                <a:ea typeface="+mn-ea"/>
              </a:rPr>
              <a:t>리부팅</a:t>
            </a:r>
            <a:r>
              <a:rPr lang="ko-KR" altLang="en-US" sz="1800" b="1" kern="0" noProof="0" dirty="0" smtClean="0">
                <a:latin typeface="+mn-ea"/>
                <a:ea typeface="+mn-ea"/>
              </a:rPr>
              <a:t> </a:t>
            </a:r>
            <a:endParaRPr lang="en-US" altLang="ko-KR" sz="1800" b="1" kern="0" noProof="0" dirty="0" smtClean="0">
              <a:latin typeface="+mn-ea"/>
              <a:ea typeface="+mn-ea"/>
            </a:endParaRPr>
          </a:p>
          <a:p>
            <a:pPr marL="228600" marR="0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AutoNum type="arabicPeriod"/>
              <a:tabLst/>
            </a:pPr>
            <a:r>
              <a:rPr lang="ko-KR" altLang="en-US" sz="1800" b="1" kern="0" noProof="0" dirty="0" err="1" smtClean="0">
                <a:latin typeface="+mn-ea"/>
                <a:ea typeface="+mn-ea"/>
              </a:rPr>
              <a:t>인스턴스</a:t>
            </a:r>
            <a:r>
              <a:rPr lang="ko-KR" altLang="en-US" sz="1800" b="1" kern="0" noProof="0" dirty="0" smtClean="0">
                <a:latin typeface="+mn-ea"/>
                <a:ea typeface="+mn-ea"/>
              </a:rPr>
              <a:t> 생성 </a:t>
            </a:r>
            <a:endParaRPr lang="en-US" altLang="ko-KR" sz="1800" b="1" kern="0" noProof="0" dirty="0" smtClean="0">
              <a:latin typeface="+mn-ea"/>
              <a:ea typeface="+mn-ea"/>
            </a:endParaRPr>
          </a:p>
          <a:p>
            <a:pPr marL="228600" marR="0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AutoNum type="arabicPeriod"/>
              <a:tabLst/>
            </a:pPr>
            <a:endParaRPr kumimoji="1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96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3-2. </a:t>
            </a:r>
            <a:r>
              <a:rPr lang="en-US" altLang="ko-KR" sz="2000" dirty="0" err="1" smtClean="0">
                <a:latin typeface="+mn-ea"/>
                <a:ea typeface="+mn-ea"/>
              </a:rPr>
              <a:t>osc.answer</a:t>
            </a:r>
            <a:r>
              <a:rPr lang="en-US" altLang="ko-KR" sz="2000" dirty="0" smtClean="0">
                <a:latin typeface="+mn-ea"/>
                <a:ea typeface="+mn-ea"/>
              </a:rPr>
              <a:t> (OVS VLAN)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1962" y="921842"/>
            <a:ext cx="486054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/>
              <a:t># A comma separated list of network type driver </a:t>
            </a:r>
            <a:r>
              <a:rPr lang="en-US" altLang="ko-KR" dirty="0" err="1"/>
              <a:t>entrypoints</a:t>
            </a:r>
            <a:r>
              <a:rPr lang="en-US" altLang="ko-KR" dirty="0"/>
              <a:t> to be</a:t>
            </a:r>
          </a:p>
          <a:p>
            <a:pPr algn="l"/>
            <a:r>
              <a:rPr lang="en-US" altLang="ko-KR" dirty="0"/>
              <a:t># loaded from the neutron.ml2.type_drivers namespace.</a:t>
            </a:r>
          </a:p>
          <a:p>
            <a:pPr algn="l"/>
            <a:r>
              <a:rPr lang="en-US" altLang="ko-KR" b="1" dirty="0">
                <a:solidFill>
                  <a:srgbClr val="FF0000"/>
                </a:solidFill>
              </a:rPr>
              <a:t>CONFIG_NEUTRON_ML2_TYPE_DRIVERS=</a:t>
            </a:r>
            <a:r>
              <a:rPr lang="en-US" altLang="ko-KR" b="1" dirty="0" err="1">
                <a:solidFill>
                  <a:srgbClr val="FF0000"/>
                </a:solidFill>
              </a:rPr>
              <a:t>flat,vlan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ordered list of </a:t>
            </a:r>
            <a:r>
              <a:rPr lang="en-US" altLang="ko-KR" dirty="0" err="1"/>
              <a:t>network_types</a:t>
            </a:r>
            <a:r>
              <a:rPr lang="en-US" altLang="ko-KR" dirty="0"/>
              <a:t> to allocate as</a:t>
            </a:r>
          </a:p>
          <a:p>
            <a:pPr algn="l"/>
            <a:r>
              <a:rPr lang="en-US" altLang="ko-KR" dirty="0"/>
              <a:t># tenant networks. The value 'local' is only useful for single-box</a:t>
            </a:r>
          </a:p>
          <a:p>
            <a:pPr algn="l"/>
            <a:r>
              <a:rPr lang="en-US" altLang="ko-KR" dirty="0"/>
              <a:t># testing but provides no connectivity between hosts.</a:t>
            </a:r>
          </a:p>
          <a:p>
            <a:pPr algn="l"/>
            <a:r>
              <a:rPr lang="en-US" altLang="ko-KR" b="1" dirty="0">
                <a:solidFill>
                  <a:srgbClr val="FF0000"/>
                </a:solidFill>
              </a:rPr>
              <a:t>CONFIG_NEUTRON_ML2_TENANT_NETWORK_TYPES=</a:t>
            </a:r>
            <a:r>
              <a:rPr lang="en-US" altLang="ko-KR" b="1" dirty="0" err="1">
                <a:solidFill>
                  <a:srgbClr val="FF0000"/>
                </a:solidFill>
              </a:rPr>
              <a:t>vlan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ordered list of networking mechanism driver</a:t>
            </a:r>
          </a:p>
          <a:p>
            <a:pPr algn="l"/>
            <a:r>
              <a:rPr lang="en-US" altLang="ko-KR" dirty="0"/>
              <a:t># </a:t>
            </a:r>
            <a:r>
              <a:rPr lang="en-US" altLang="ko-KR" dirty="0" err="1"/>
              <a:t>entrypoints</a:t>
            </a:r>
            <a:r>
              <a:rPr lang="en-US" altLang="ko-KR" dirty="0"/>
              <a:t> to be loaded from the neutron.ml2.mechanism_drivers</a:t>
            </a:r>
          </a:p>
          <a:p>
            <a:pPr algn="l"/>
            <a:r>
              <a:rPr lang="en-US" altLang="ko-KR" dirty="0"/>
              <a:t># namespace.</a:t>
            </a:r>
          </a:p>
          <a:p>
            <a:pPr algn="l"/>
            <a:r>
              <a:rPr lang="en-US" altLang="ko-KR" b="1" dirty="0" smtClean="0">
                <a:solidFill>
                  <a:srgbClr val="FF0000"/>
                </a:solidFill>
              </a:rPr>
              <a:t>CONFIG_NEUTRON_ML2_MECHANISM_DRIVERS=</a:t>
            </a:r>
            <a:r>
              <a:rPr lang="en-US" altLang="ko-KR" b="1" dirty="0" err="1" smtClean="0">
                <a:solidFill>
                  <a:srgbClr val="FF0000"/>
                </a:solidFill>
              </a:rPr>
              <a:t>openvswitch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 list of </a:t>
            </a:r>
            <a:r>
              <a:rPr lang="en-US" altLang="ko-KR" dirty="0" err="1"/>
              <a:t>physical_network</a:t>
            </a:r>
            <a:r>
              <a:rPr lang="en-US" altLang="ko-KR" dirty="0"/>
              <a:t> names with which flat</a:t>
            </a:r>
          </a:p>
          <a:p>
            <a:pPr algn="l"/>
            <a:r>
              <a:rPr lang="en-US" altLang="ko-KR" dirty="0"/>
              <a:t># networks can be created. Use * to allow flat networks with arbitrary</a:t>
            </a:r>
          </a:p>
          <a:p>
            <a:pPr algn="l"/>
            <a:r>
              <a:rPr lang="en-US" altLang="ko-KR" dirty="0"/>
              <a:t># </a:t>
            </a:r>
            <a:r>
              <a:rPr lang="en-US" altLang="ko-KR" dirty="0" err="1"/>
              <a:t>physical_network</a:t>
            </a:r>
            <a:r>
              <a:rPr lang="en-US" altLang="ko-KR" dirty="0"/>
              <a:t> names.</a:t>
            </a:r>
          </a:p>
          <a:p>
            <a:pPr algn="l"/>
            <a:r>
              <a:rPr lang="en-US" altLang="ko-KR" dirty="0"/>
              <a:t>CONFIG_NEUTRON_ML2_FLAT_NETWORKS=*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list of &lt;</a:t>
            </a:r>
            <a:r>
              <a:rPr lang="en-US" altLang="ko-KR" dirty="0" err="1"/>
              <a:t>physical_network</a:t>
            </a:r>
            <a:r>
              <a:rPr lang="en-US" altLang="ko-KR" dirty="0"/>
              <a:t>&gt;:&lt;</a:t>
            </a:r>
            <a:r>
              <a:rPr lang="en-US" altLang="ko-KR" dirty="0" err="1"/>
              <a:t>vlan_min</a:t>
            </a:r>
            <a:r>
              <a:rPr lang="en-US" altLang="ko-KR" dirty="0"/>
              <a:t>&gt;:&lt;</a:t>
            </a:r>
            <a:r>
              <a:rPr lang="en-US" altLang="ko-KR" dirty="0" err="1"/>
              <a:t>vlan_max</a:t>
            </a:r>
            <a:r>
              <a:rPr lang="en-US" altLang="ko-KR" dirty="0"/>
              <a:t>&gt;</a:t>
            </a:r>
          </a:p>
          <a:p>
            <a:pPr algn="l"/>
            <a:r>
              <a:rPr lang="en-US" altLang="ko-KR" dirty="0"/>
              <a:t># or &lt;</a:t>
            </a:r>
            <a:r>
              <a:rPr lang="en-US" altLang="ko-KR" dirty="0" err="1"/>
              <a:t>physical_network</a:t>
            </a:r>
            <a:r>
              <a:rPr lang="en-US" altLang="ko-KR" dirty="0"/>
              <a:t>&gt; specifying </a:t>
            </a:r>
            <a:r>
              <a:rPr lang="en-US" altLang="ko-KR" dirty="0" err="1"/>
              <a:t>physical_network</a:t>
            </a:r>
            <a:r>
              <a:rPr lang="en-US" altLang="ko-KR" dirty="0"/>
              <a:t> names usable for</a:t>
            </a:r>
          </a:p>
          <a:p>
            <a:pPr algn="l"/>
            <a:r>
              <a:rPr lang="en-US" altLang="ko-KR" dirty="0"/>
              <a:t># VLAN provider and tenant networks, as well as ranges of VLAN tags on</a:t>
            </a:r>
          </a:p>
          <a:p>
            <a:pPr algn="l"/>
            <a:r>
              <a:rPr lang="en-US" altLang="ko-KR" dirty="0"/>
              <a:t># each available for allocation to tenant networks.</a:t>
            </a:r>
          </a:p>
          <a:p>
            <a:pPr algn="l"/>
            <a:r>
              <a:rPr lang="en-US" altLang="ko-KR" b="1" dirty="0" smtClean="0">
                <a:solidFill>
                  <a:srgbClr val="3333CC"/>
                </a:solidFill>
              </a:rPr>
              <a:t>CONFIG_NEUTRON_ML2_VLAN_RANGES=physnet1:10:20,physnet2</a:t>
            </a:r>
            <a:endParaRPr lang="en-US" altLang="ko-KR" b="1" dirty="0">
              <a:solidFill>
                <a:srgbClr val="3333CC"/>
              </a:solidFill>
            </a:endParaRP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list of &lt;</a:t>
            </a:r>
            <a:r>
              <a:rPr lang="en-US" altLang="ko-KR" dirty="0" err="1"/>
              <a:t>tun_min</a:t>
            </a:r>
            <a:r>
              <a:rPr lang="en-US" altLang="ko-KR" dirty="0"/>
              <a:t>&gt;:&lt;</a:t>
            </a:r>
            <a:r>
              <a:rPr lang="en-US" altLang="ko-KR" dirty="0" err="1"/>
              <a:t>tun_max</a:t>
            </a:r>
            <a:r>
              <a:rPr lang="en-US" altLang="ko-KR" dirty="0"/>
              <a:t>&gt; tuples enumerating</a:t>
            </a:r>
          </a:p>
          <a:p>
            <a:pPr algn="l"/>
            <a:r>
              <a:rPr lang="en-US" altLang="ko-KR" dirty="0"/>
              <a:t># ranges of GRE tunnel IDs that are available for tenant network</a:t>
            </a:r>
          </a:p>
          <a:p>
            <a:pPr algn="l"/>
            <a:r>
              <a:rPr lang="en-US" altLang="ko-KR" dirty="0"/>
              <a:t># allocation. Should be an array with </a:t>
            </a:r>
            <a:r>
              <a:rPr lang="en-US" altLang="ko-KR" dirty="0" err="1"/>
              <a:t>tun_max</a:t>
            </a:r>
            <a:r>
              <a:rPr lang="en-US" altLang="ko-KR" dirty="0"/>
              <a:t> +1 - </a:t>
            </a:r>
            <a:r>
              <a:rPr lang="en-US" altLang="ko-KR" dirty="0" err="1"/>
              <a:t>tun_min</a:t>
            </a:r>
            <a:r>
              <a:rPr lang="en-US" altLang="ko-KR" dirty="0"/>
              <a:t> &gt; 1000000</a:t>
            </a:r>
          </a:p>
          <a:p>
            <a:pPr algn="l"/>
            <a:r>
              <a:rPr lang="en-US" altLang="ko-KR" dirty="0"/>
              <a:t>CONFIG_NEUTRON_ML2_TUNNEL_ID_RANGES=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Multicast group for VXLAN. If unset, disables VXLAN enable sending</a:t>
            </a:r>
          </a:p>
          <a:p>
            <a:pPr algn="l"/>
            <a:r>
              <a:rPr lang="en-US" altLang="ko-KR" dirty="0"/>
              <a:t># allocate broadcast traffic to this multicast group. When left</a:t>
            </a:r>
          </a:p>
          <a:p>
            <a:pPr algn="l"/>
            <a:r>
              <a:rPr lang="en-US" altLang="ko-KR" dirty="0"/>
              <a:t># </a:t>
            </a:r>
            <a:r>
              <a:rPr lang="en-US" altLang="ko-KR" dirty="0" err="1"/>
              <a:t>unconfigured</a:t>
            </a:r>
            <a:r>
              <a:rPr lang="en-US" altLang="ko-KR" dirty="0"/>
              <a:t>, will disable multicast VXLAN mode. Should be an</a:t>
            </a:r>
          </a:p>
          <a:p>
            <a:pPr algn="l"/>
            <a:r>
              <a:rPr lang="en-US" altLang="ko-KR" dirty="0"/>
              <a:t># Multicast IP (v4 or v6) address.</a:t>
            </a:r>
          </a:p>
          <a:p>
            <a:pPr algn="l"/>
            <a:r>
              <a:rPr lang="en-US" altLang="ko-KR" dirty="0"/>
              <a:t>CONFIG_NEUTRON_ML2_VXLAN_GROUP</a:t>
            </a:r>
            <a:r>
              <a:rPr lang="en-US" altLang="ko-KR" dirty="0" smtClean="0"/>
              <a:t>=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5220494" y="914450"/>
            <a:ext cx="5112568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 smtClean="0"/>
              <a:t># </a:t>
            </a:r>
            <a:r>
              <a:rPr lang="en-US" altLang="ko-KR" dirty="0"/>
              <a:t>A comma separated list of &lt;</a:t>
            </a:r>
            <a:r>
              <a:rPr lang="en-US" altLang="ko-KR" dirty="0" err="1"/>
              <a:t>vni_min</a:t>
            </a:r>
            <a:r>
              <a:rPr lang="en-US" altLang="ko-KR" dirty="0"/>
              <a:t>&gt;:&lt;</a:t>
            </a:r>
            <a:r>
              <a:rPr lang="en-US" altLang="ko-KR" dirty="0" err="1"/>
              <a:t>vni_max</a:t>
            </a:r>
            <a:r>
              <a:rPr lang="en-US" altLang="ko-KR" dirty="0"/>
              <a:t>&gt; tuples enumerating</a:t>
            </a:r>
          </a:p>
          <a:p>
            <a:pPr algn="l"/>
            <a:r>
              <a:rPr lang="en-US" altLang="ko-KR" dirty="0"/>
              <a:t># ranges of VXLAN VNI IDs that are available for tenant network</a:t>
            </a:r>
          </a:p>
          <a:p>
            <a:pPr algn="l"/>
            <a:r>
              <a:rPr lang="en-US" altLang="ko-KR" dirty="0"/>
              <a:t># allocation. Min value is 0 and Max value is 16777215.</a:t>
            </a:r>
          </a:p>
          <a:p>
            <a:pPr algn="l"/>
            <a:r>
              <a:rPr lang="en-US" altLang="ko-KR" dirty="0"/>
              <a:t>CONFIG_NEUTRON_ML2_VNI_RANGES=10:100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The name of the L2 agent to be used with Neutron</a:t>
            </a:r>
          </a:p>
          <a:p>
            <a:pPr algn="l"/>
            <a:r>
              <a:rPr lang="en-US" altLang="ko-KR" b="1" dirty="0" smtClean="0">
                <a:solidFill>
                  <a:srgbClr val="FF0000"/>
                </a:solidFill>
              </a:rPr>
              <a:t>CONFIG_NEUTRON_L2_AGENT=</a:t>
            </a:r>
            <a:r>
              <a:rPr lang="en-US" altLang="ko-KR" b="1" dirty="0" err="1" smtClean="0">
                <a:solidFill>
                  <a:srgbClr val="FF0000"/>
                </a:solidFill>
              </a:rPr>
              <a:t>openvswitch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list of interface mappings for the Neutron</a:t>
            </a:r>
          </a:p>
          <a:p>
            <a:pPr algn="l"/>
            <a:r>
              <a:rPr lang="en-US" altLang="ko-KR" dirty="0"/>
              <a:t># </a:t>
            </a:r>
            <a:r>
              <a:rPr lang="en-US" altLang="ko-KR" dirty="0" err="1"/>
              <a:t>linuxbridge</a:t>
            </a:r>
            <a:r>
              <a:rPr lang="en-US" altLang="ko-KR" dirty="0"/>
              <a:t> plugin (</a:t>
            </a:r>
            <a:r>
              <a:rPr lang="en-US" altLang="ko-KR" dirty="0" err="1"/>
              <a:t>eg</a:t>
            </a:r>
            <a:r>
              <a:rPr lang="en-US" altLang="ko-KR" dirty="0"/>
              <a:t>. physnet1:eth1,physnet2:eth2,physnet3:eth3)</a:t>
            </a:r>
          </a:p>
          <a:p>
            <a:pPr algn="l"/>
            <a:r>
              <a:rPr lang="en-US" altLang="ko-KR" dirty="0" smtClean="0"/>
              <a:t>CONFIG_NEUTRON_LB_INTERFACE_MAPPINGS=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list of bridge mappings for the Neutron</a:t>
            </a:r>
          </a:p>
          <a:p>
            <a:pPr algn="l"/>
            <a:r>
              <a:rPr lang="en-US" altLang="ko-KR" dirty="0"/>
              <a:t># </a:t>
            </a:r>
            <a:r>
              <a:rPr lang="en-US" altLang="ko-KR" dirty="0" err="1"/>
              <a:t>openvswitch</a:t>
            </a:r>
            <a:r>
              <a:rPr lang="en-US" altLang="ko-KR" dirty="0"/>
              <a:t> plugin (</a:t>
            </a:r>
            <a:r>
              <a:rPr lang="en-US" altLang="ko-KR" dirty="0" err="1"/>
              <a:t>eg</a:t>
            </a:r>
            <a:r>
              <a:rPr lang="en-US" altLang="ko-KR" dirty="0"/>
              <a:t>. physnet1:br-eth1,physnet2:br-eth2,physnet3</a:t>
            </a:r>
          </a:p>
          <a:p>
            <a:pPr algn="l"/>
            <a:r>
              <a:rPr lang="en-US" altLang="ko-KR" dirty="0"/>
              <a:t># :br-eth3)</a:t>
            </a:r>
          </a:p>
          <a:p>
            <a:pPr algn="l"/>
            <a:r>
              <a:rPr lang="en-US" altLang="ko-KR" b="1" dirty="0">
                <a:solidFill>
                  <a:srgbClr val="FF0000"/>
                </a:solidFill>
              </a:rPr>
              <a:t>CONFIG_NEUTRON_OVS_BRIDGE_MAPPINGS=physnet1:br-ens192, </a:t>
            </a:r>
            <a:r>
              <a:rPr lang="en-US" altLang="ko-KR" b="1" dirty="0" smtClean="0">
                <a:solidFill>
                  <a:srgbClr val="FF0000"/>
                </a:solidFill>
              </a:rPr>
              <a:t>physnet2:br-ens224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list of colon-separated OVS </a:t>
            </a:r>
            <a:r>
              <a:rPr lang="en-US" altLang="ko-KR" dirty="0" err="1"/>
              <a:t>bridge:interface</a:t>
            </a:r>
            <a:endParaRPr lang="en-US" altLang="ko-KR" dirty="0"/>
          </a:p>
          <a:p>
            <a:pPr algn="l"/>
            <a:r>
              <a:rPr lang="en-US" altLang="ko-KR" dirty="0"/>
              <a:t># pairs. The interface will be added to the associated bridge.</a:t>
            </a:r>
          </a:p>
          <a:p>
            <a:pPr algn="l"/>
            <a:r>
              <a:rPr lang="en-US" altLang="ko-KR" b="1" dirty="0">
                <a:solidFill>
                  <a:srgbClr val="FF0000"/>
                </a:solidFill>
              </a:rPr>
              <a:t>CONFIG_NEUTRON_OVS_BRIDGE_IFACES=br-ens192:ens192, </a:t>
            </a:r>
            <a:r>
              <a:rPr lang="en-US" altLang="ko-KR" b="1" dirty="0" smtClean="0">
                <a:solidFill>
                  <a:srgbClr val="FF0000"/>
                </a:solidFill>
              </a:rPr>
              <a:t>br-ens224:ens224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The interface for the OVS tunnel. </a:t>
            </a:r>
            <a:r>
              <a:rPr lang="en-US" altLang="ko-KR" dirty="0" err="1"/>
              <a:t>Packstack</a:t>
            </a:r>
            <a:r>
              <a:rPr lang="en-US" altLang="ko-KR" dirty="0"/>
              <a:t> will override the IP</a:t>
            </a:r>
          </a:p>
          <a:p>
            <a:pPr algn="l"/>
            <a:r>
              <a:rPr lang="en-US" altLang="ko-KR" dirty="0"/>
              <a:t># address used for tunnels on this hypervisor to the IP found on the</a:t>
            </a:r>
          </a:p>
          <a:p>
            <a:pPr algn="l"/>
            <a:r>
              <a:rPr lang="en-US" altLang="ko-KR" dirty="0"/>
              <a:t># specified interface. (</a:t>
            </a:r>
            <a:r>
              <a:rPr lang="en-US" altLang="ko-KR" dirty="0" err="1"/>
              <a:t>eg</a:t>
            </a:r>
            <a:r>
              <a:rPr lang="en-US" altLang="ko-KR" dirty="0"/>
              <a:t>. eth1)</a:t>
            </a:r>
          </a:p>
          <a:p>
            <a:pPr algn="l"/>
            <a:r>
              <a:rPr lang="en-US" altLang="ko-KR" dirty="0"/>
              <a:t>CONFIG_NEUTRON_OVS_TUNNEL_IF=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VXLAN UDP port</a:t>
            </a:r>
          </a:p>
          <a:p>
            <a:pPr algn="l"/>
            <a:r>
              <a:rPr lang="en-US" altLang="ko-KR" dirty="0" smtClean="0"/>
              <a:t>CONFIG_NEUTRON_OVS_VXLAN_UDP_PORT=4789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sz="1400" b="1" dirty="0" smtClean="0">
                <a:solidFill>
                  <a:srgbClr val="FF0000"/>
                </a:solidFill>
              </a:rPr>
              <a:t>※ br-ens192,ens192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에 대해서는 수동으로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bridge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설정필요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73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</a:rPr>
              <a:t>3-2. </a:t>
            </a:r>
            <a:r>
              <a:rPr lang="en-US" altLang="ko-KR" sz="2000" dirty="0" err="1">
                <a:latin typeface="+mn-ea"/>
              </a:rPr>
              <a:t>osc.answer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en-US" altLang="ko-KR" sz="2000" dirty="0">
                <a:latin typeface="+mn-ea"/>
              </a:rPr>
              <a:t>OVS VLAN</a:t>
            </a:r>
            <a:r>
              <a:rPr lang="en-US" altLang="ko-KR" sz="2000" dirty="0" smtClean="0">
                <a:latin typeface="+mn-ea"/>
              </a:rPr>
              <a:t>)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7074700" y="5570147"/>
            <a:ext cx="792088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ens192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12" name="직선 연결선 11"/>
          <p:cNvCxnSpPr>
            <a:stCxn id="46" idx="4"/>
            <a:endCxn id="4" idx="0"/>
          </p:cNvCxnSpPr>
          <p:nvPr/>
        </p:nvCxnSpPr>
        <p:spPr bwMode="auto">
          <a:xfrm>
            <a:off x="7226250" y="5346613"/>
            <a:ext cx="244494" cy="223534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 bwMode="auto">
          <a:xfrm>
            <a:off x="474472" y="738101"/>
            <a:ext cx="44219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800" b="1" kern="0" dirty="0" smtClean="0">
                <a:latin typeface="+mn-ea"/>
                <a:ea typeface="+mn-ea"/>
              </a:rPr>
              <a:t>1. controller/compute Network </a:t>
            </a:r>
            <a:r>
              <a:rPr lang="ko-KR" altLang="en-US" sz="1800" b="1" kern="0" dirty="0" smtClean="0">
                <a:latin typeface="+mn-ea"/>
                <a:ea typeface="+mn-ea"/>
              </a:rPr>
              <a:t>구조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cxnSp>
        <p:nvCxnSpPr>
          <p:cNvPr id="19" name="직선 연결선 18"/>
          <p:cNvCxnSpPr>
            <a:stCxn id="103" idx="4"/>
            <a:endCxn id="50" idx="0"/>
          </p:cNvCxnSpPr>
          <p:nvPr/>
        </p:nvCxnSpPr>
        <p:spPr bwMode="auto">
          <a:xfrm flipH="1">
            <a:off x="3685603" y="5290905"/>
            <a:ext cx="83222" cy="295524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직사각형 34"/>
          <p:cNvSpPr/>
          <p:nvPr/>
        </p:nvSpPr>
        <p:spPr bwMode="auto">
          <a:xfrm>
            <a:off x="8202550" y="5563390"/>
            <a:ext cx="792088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ens224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5793624" y="5547108"/>
            <a:ext cx="792088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ens160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2161709" y="5593186"/>
            <a:ext cx="792088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ens192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3289559" y="5586429"/>
            <a:ext cx="792088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ens224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880633" y="5570147"/>
            <a:ext cx="792088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ens160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63" name="꺾인 연결선 62"/>
          <p:cNvCxnSpPr>
            <a:stCxn id="51" idx="2"/>
          </p:cNvCxnSpPr>
          <p:nvPr/>
        </p:nvCxnSpPr>
        <p:spPr bwMode="auto">
          <a:xfrm rot="16200000" flipH="1">
            <a:off x="3548526" y="3607140"/>
            <a:ext cx="480239" cy="5023937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65" name="꺾인 연결선 64"/>
          <p:cNvCxnSpPr>
            <a:stCxn id="49" idx="2"/>
          </p:cNvCxnSpPr>
          <p:nvPr/>
        </p:nvCxnSpPr>
        <p:spPr bwMode="auto">
          <a:xfrm rot="16200000" flipH="1">
            <a:off x="4639258" y="3820523"/>
            <a:ext cx="860927" cy="5023937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67" name="꺾인 연결선 66"/>
          <p:cNvCxnSpPr>
            <a:stCxn id="50" idx="2"/>
          </p:cNvCxnSpPr>
          <p:nvPr/>
        </p:nvCxnSpPr>
        <p:spPr bwMode="auto">
          <a:xfrm rot="16200000" flipH="1">
            <a:off x="5583566" y="3997308"/>
            <a:ext cx="1212368" cy="5008295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70" name="직선 연결선 69"/>
          <p:cNvCxnSpPr>
            <a:stCxn id="48" idx="2"/>
          </p:cNvCxnSpPr>
          <p:nvPr/>
        </p:nvCxnSpPr>
        <p:spPr bwMode="auto">
          <a:xfrm>
            <a:off x="6189668" y="5855951"/>
            <a:ext cx="82" cy="47654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직선 연결선 70"/>
          <p:cNvCxnSpPr/>
          <p:nvPr/>
        </p:nvCxnSpPr>
        <p:spPr bwMode="auto">
          <a:xfrm>
            <a:off x="7470744" y="5855951"/>
            <a:ext cx="0" cy="907004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직선 연결선 72"/>
          <p:cNvCxnSpPr/>
          <p:nvPr/>
        </p:nvCxnSpPr>
        <p:spPr bwMode="auto">
          <a:xfrm>
            <a:off x="8568866" y="5878990"/>
            <a:ext cx="0" cy="122865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직사각형 43"/>
          <p:cNvSpPr/>
          <p:nvPr/>
        </p:nvSpPr>
        <p:spPr bwMode="auto">
          <a:xfrm>
            <a:off x="5448114" y="2343088"/>
            <a:ext cx="3780420" cy="319873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46" name="타원 45"/>
          <p:cNvSpPr/>
          <p:nvPr/>
        </p:nvSpPr>
        <p:spPr bwMode="auto">
          <a:xfrm>
            <a:off x="6585712" y="4814149"/>
            <a:ext cx="1281076" cy="532464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br-ens192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47" name="타원 46"/>
          <p:cNvSpPr/>
          <p:nvPr/>
        </p:nvSpPr>
        <p:spPr bwMode="auto">
          <a:xfrm>
            <a:off x="6636246" y="4014465"/>
            <a:ext cx="1440160" cy="432048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err="1" smtClean="0">
                <a:latin typeface="+mn-ea"/>
                <a:ea typeface="+mn-ea"/>
                <a:cs typeface="Arials"/>
              </a:rPr>
              <a:t>br-int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52" name="직선 화살표 연결선 51"/>
          <p:cNvCxnSpPr/>
          <p:nvPr/>
        </p:nvCxnSpPr>
        <p:spPr bwMode="auto">
          <a:xfrm flipH="1">
            <a:off x="6996286" y="4475007"/>
            <a:ext cx="105544" cy="365622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3" name="TextBox 52"/>
          <p:cNvSpPr txBox="1"/>
          <p:nvPr/>
        </p:nvSpPr>
        <p:spPr bwMode="auto">
          <a:xfrm>
            <a:off x="5664138" y="4535714"/>
            <a:ext cx="9721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000" b="1" kern="0" noProof="0" dirty="0" err="1" smtClean="0">
                <a:latin typeface="+mn-lt"/>
                <a:ea typeface="+mn-ea"/>
              </a:rPr>
              <a:t>type:patch</a:t>
            </a:r>
            <a:r>
              <a:rPr lang="en-US" altLang="ko-KR" sz="1000" b="1" kern="0" noProof="0" dirty="0" smtClean="0">
                <a:latin typeface="+mn-lt"/>
                <a:ea typeface="+mn-ea"/>
              </a:rPr>
              <a:t> </a:t>
            </a:r>
            <a:endParaRPr kumimoji="1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5448114" y="1206153"/>
            <a:ext cx="3761596" cy="504056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instance 01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58" name="타원 57"/>
          <p:cNvSpPr/>
          <p:nvPr/>
        </p:nvSpPr>
        <p:spPr bwMode="auto">
          <a:xfrm>
            <a:off x="5844158" y="2713198"/>
            <a:ext cx="1152128" cy="568468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qbrbd235bf4-08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5736146" y="3250785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qvbbd235bf4-08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5841690" y="3820241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qvobd235bf4-08</a:t>
            </a:r>
            <a:endParaRPr lang="ko-KR" altLang="en-US" sz="1200" dirty="0">
              <a:latin typeface="+mn-ea"/>
              <a:cs typeface="Arials"/>
            </a:endParaRPr>
          </a:p>
        </p:txBody>
      </p:sp>
      <p:cxnSp>
        <p:nvCxnSpPr>
          <p:cNvPr id="68" name="직선 연결선 67"/>
          <p:cNvCxnSpPr>
            <a:endCxn id="64" idx="0"/>
          </p:cNvCxnSpPr>
          <p:nvPr/>
        </p:nvCxnSpPr>
        <p:spPr bwMode="auto">
          <a:xfrm>
            <a:off x="6368498" y="3474405"/>
            <a:ext cx="103262" cy="345836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직사각형 71"/>
          <p:cNvSpPr/>
          <p:nvPr/>
        </p:nvSpPr>
        <p:spPr bwMode="auto">
          <a:xfrm>
            <a:off x="6168194" y="1710209"/>
            <a:ext cx="828092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eth0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5790059" y="2489578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tabbd235bf4-08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77" name="직선 연결선 76"/>
          <p:cNvCxnSpPr>
            <a:endCxn id="75" idx="0"/>
          </p:cNvCxnSpPr>
          <p:nvPr/>
        </p:nvCxnSpPr>
        <p:spPr bwMode="auto">
          <a:xfrm flipH="1">
            <a:off x="6420129" y="1997252"/>
            <a:ext cx="216117" cy="492326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TextBox 79"/>
          <p:cNvSpPr txBox="1"/>
          <p:nvPr/>
        </p:nvSpPr>
        <p:spPr bwMode="auto">
          <a:xfrm>
            <a:off x="5250092" y="3529483"/>
            <a:ext cx="9721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000" b="1" kern="0" dirty="0" smtClean="0">
                <a:latin typeface="+mn-lt"/>
                <a:ea typeface="+mn-ea"/>
              </a:rPr>
              <a:t>tag=1 (</a:t>
            </a:r>
            <a:r>
              <a:rPr lang="en-US" altLang="ko-KR" sz="1000" b="1" kern="0" dirty="0" err="1" smtClean="0">
                <a:latin typeface="+mn-lt"/>
                <a:ea typeface="+mn-ea"/>
              </a:rPr>
              <a:t>vlan</a:t>
            </a:r>
            <a:r>
              <a:rPr lang="en-US" altLang="ko-KR" sz="1000" b="1" kern="0" dirty="0" smtClean="0">
                <a:latin typeface="+mn-lt"/>
                <a:ea typeface="+mn-ea"/>
              </a:rPr>
              <a:t>)</a:t>
            </a:r>
            <a:r>
              <a:rPr lang="en-US" altLang="ko-KR" sz="1000" b="1" kern="0" noProof="0" dirty="0" smtClean="0">
                <a:latin typeface="+mn-lt"/>
                <a:ea typeface="+mn-ea"/>
              </a:rPr>
              <a:t> </a:t>
            </a:r>
            <a:endParaRPr kumimoji="1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cxnSp>
        <p:nvCxnSpPr>
          <p:cNvPr id="82" name="직선 연결선 81"/>
          <p:cNvCxnSpPr>
            <a:stCxn id="84" idx="4"/>
          </p:cNvCxnSpPr>
          <p:nvPr/>
        </p:nvCxnSpPr>
        <p:spPr bwMode="auto">
          <a:xfrm>
            <a:off x="2528784" y="5375107"/>
            <a:ext cx="123830" cy="223534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직사각형 82"/>
          <p:cNvSpPr/>
          <p:nvPr/>
        </p:nvSpPr>
        <p:spPr bwMode="auto">
          <a:xfrm>
            <a:off x="629984" y="3474404"/>
            <a:ext cx="3780420" cy="2095915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84" name="타원 83"/>
          <p:cNvSpPr/>
          <p:nvPr/>
        </p:nvSpPr>
        <p:spPr bwMode="auto">
          <a:xfrm>
            <a:off x="1962132" y="4842643"/>
            <a:ext cx="1133304" cy="532464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br-ens192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85" name="타원 84"/>
          <p:cNvSpPr/>
          <p:nvPr/>
        </p:nvSpPr>
        <p:spPr bwMode="auto">
          <a:xfrm>
            <a:off x="1818116" y="4042959"/>
            <a:ext cx="1440160" cy="432048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err="1" smtClean="0">
                <a:latin typeface="+mn-ea"/>
                <a:ea typeface="+mn-ea"/>
                <a:cs typeface="Arials"/>
              </a:rPr>
              <a:t>br-int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86" name="직선 화살표 연결선 85"/>
          <p:cNvCxnSpPr/>
          <p:nvPr/>
        </p:nvCxnSpPr>
        <p:spPr bwMode="auto">
          <a:xfrm flipH="1">
            <a:off x="2283700" y="4475007"/>
            <a:ext cx="326504" cy="439558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87" name="TextBox 86"/>
          <p:cNvSpPr txBox="1"/>
          <p:nvPr/>
        </p:nvSpPr>
        <p:spPr bwMode="auto">
          <a:xfrm>
            <a:off x="1332062" y="4594408"/>
            <a:ext cx="9721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000" b="1" kern="0" noProof="0" dirty="0" err="1" smtClean="0">
                <a:latin typeface="+mn-lt"/>
                <a:ea typeface="+mn-ea"/>
              </a:rPr>
              <a:t>type:patch</a:t>
            </a:r>
            <a:r>
              <a:rPr lang="en-US" altLang="ko-KR" sz="1000" b="1" kern="0" noProof="0" dirty="0" smtClean="0">
                <a:latin typeface="+mn-lt"/>
                <a:ea typeface="+mn-ea"/>
              </a:rPr>
              <a:t> </a:t>
            </a:r>
            <a:endParaRPr kumimoji="1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90" name="직사각형 89"/>
          <p:cNvSpPr/>
          <p:nvPr/>
        </p:nvSpPr>
        <p:spPr bwMode="auto">
          <a:xfrm>
            <a:off x="3384290" y="3169856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tapd56d9236-17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1023560" y="3162019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tape4d54a6e-19</a:t>
            </a:r>
            <a:endParaRPr lang="ko-KR" altLang="en-US" sz="1200" dirty="0">
              <a:latin typeface="+mn-ea"/>
              <a:cs typeface="Arials"/>
            </a:endParaRPr>
          </a:p>
        </p:txBody>
      </p:sp>
      <p:cxnSp>
        <p:nvCxnSpPr>
          <p:cNvPr id="92" name="직선 연결선 91"/>
          <p:cNvCxnSpPr/>
          <p:nvPr/>
        </p:nvCxnSpPr>
        <p:spPr bwMode="auto">
          <a:xfrm>
            <a:off x="1818116" y="3374033"/>
            <a:ext cx="465584" cy="680234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TextBox 95"/>
          <p:cNvSpPr txBox="1"/>
          <p:nvPr/>
        </p:nvSpPr>
        <p:spPr bwMode="auto">
          <a:xfrm>
            <a:off x="1186667" y="3775704"/>
            <a:ext cx="9721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000" b="1" kern="0" dirty="0" smtClean="0">
                <a:latin typeface="+mn-lt"/>
                <a:ea typeface="+mn-ea"/>
              </a:rPr>
              <a:t>tag=1 (</a:t>
            </a:r>
            <a:r>
              <a:rPr lang="en-US" altLang="ko-KR" sz="1000" b="1" kern="0" dirty="0" err="1" smtClean="0">
                <a:latin typeface="+mn-lt"/>
                <a:ea typeface="+mn-ea"/>
              </a:rPr>
              <a:t>vlan</a:t>
            </a:r>
            <a:r>
              <a:rPr lang="en-US" altLang="ko-KR" sz="1000" b="1" kern="0" dirty="0" smtClean="0">
                <a:latin typeface="+mn-lt"/>
                <a:ea typeface="+mn-ea"/>
              </a:rPr>
              <a:t>)</a:t>
            </a:r>
            <a:r>
              <a:rPr lang="en-US" altLang="ko-KR" sz="1000" b="1" kern="0" noProof="0" dirty="0" smtClean="0">
                <a:latin typeface="+mn-lt"/>
                <a:ea typeface="+mn-ea"/>
              </a:rPr>
              <a:t> </a:t>
            </a:r>
            <a:endParaRPr kumimoji="1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3095436" y="3808046"/>
            <a:ext cx="9721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000" b="1" kern="0" dirty="0" smtClean="0">
                <a:latin typeface="+mn-lt"/>
                <a:ea typeface="+mn-ea"/>
              </a:rPr>
              <a:t>tag=2 (</a:t>
            </a:r>
            <a:r>
              <a:rPr lang="en-US" altLang="ko-KR" sz="1000" b="1" kern="0" dirty="0" err="1" smtClean="0">
                <a:latin typeface="+mn-lt"/>
                <a:ea typeface="+mn-ea"/>
              </a:rPr>
              <a:t>vlan</a:t>
            </a:r>
            <a:r>
              <a:rPr lang="en-US" altLang="ko-KR" sz="1000" b="1" kern="0" dirty="0" smtClean="0">
                <a:latin typeface="+mn-lt"/>
                <a:ea typeface="+mn-ea"/>
              </a:rPr>
              <a:t>)</a:t>
            </a:r>
            <a:r>
              <a:rPr lang="en-US" altLang="ko-KR" sz="1000" b="1" kern="0" noProof="0" dirty="0" smtClean="0">
                <a:latin typeface="+mn-lt"/>
                <a:ea typeface="+mn-ea"/>
              </a:rPr>
              <a:t> </a:t>
            </a:r>
            <a:endParaRPr kumimoji="1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cxnSp>
        <p:nvCxnSpPr>
          <p:cNvPr id="98" name="직선 연결선 97"/>
          <p:cNvCxnSpPr>
            <a:stCxn id="90" idx="2"/>
          </p:cNvCxnSpPr>
          <p:nvPr/>
        </p:nvCxnSpPr>
        <p:spPr bwMode="auto">
          <a:xfrm flipH="1">
            <a:off x="2844230" y="3393476"/>
            <a:ext cx="1170130" cy="687281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9" name="직사각형 98"/>
          <p:cNvSpPr/>
          <p:nvPr/>
        </p:nvSpPr>
        <p:spPr bwMode="auto">
          <a:xfrm>
            <a:off x="737576" y="2358281"/>
            <a:ext cx="1548172" cy="79208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dnsqmasq1</a:t>
            </a:r>
          </a:p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(process)</a:t>
            </a:r>
            <a:endParaRPr lang="ko-KR" altLang="en-US" sz="1200" dirty="0">
              <a:latin typeface="+mn-ea"/>
              <a:cs typeface="Arials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107926" y="2363405"/>
            <a:ext cx="629650" cy="79208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qhdcp-namespace1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3096258" y="2358281"/>
            <a:ext cx="1548172" cy="79208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dnsqmasq2</a:t>
            </a:r>
          </a:p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(process)</a:t>
            </a:r>
            <a:endParaRPr lang="ko-KR" altLang="en-US" sz="1200" dirty="0">
              <a:latin typeface="+mn-ea"/>
              <a:cs typeface="Arials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2466608" y="2363405"/>
            <a:ext cx="629650" cy="79208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qhdcp-namespace1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03" name="타원 102"/>
          <p:cNvSpPr/>
          <p:nvPr/>
        </p:nvSpPr>
        <p:spPr bwMode="auto">
          <a:xfrm>
            <a:off x="3202173" y="4758441"/>
            <a:ext cx="1133304" cy="532464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br-ens224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104" name="직선 화살표 연결선 103"/>
          <p:cNvCxnSpPr>
            <a:endCxn id="103" idx="0"/>
          </p:cNvCxnSpPr>
          <p:nvPr/>
        </p:nvCxnSpPr>
        <p:spPr bwMode="auto">
          <a:xfrm>
            <a:off x="2953797" y="4387539"/>
            <a:ext cx="815028" cy="370902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05" name="타원 104"/>
          <p:cNvSpPr/>
          <p:nvPr/>
        </p:nvSpPr>
        <p:spPr bwMode="auto">
          <a:xfrm>
            <a:off x="8076406" y="4781935"/>
            <a:ext cx="1133304" cy="532464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br-ens224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106" name="직선 연결선 105"/>
          <p:cNvCxnSpPr/>
          <p:nvPr/>
        </p:nvCxnSpPr>
        <p:spPr bwMode="auto">
          <a:xfrm>
            <a:off x="8643058" y="5290905"/>
            <a:ext cx="73609" cy="244716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>
            <a:endCxn id="105" idx="0"/>
          </p:cNvCxnSpPr>
          <p:nvPr/>
        </p:nvCxnSpPr>
        <p:spPr bwMode="auto">
          <a:xfrm>
            <a:off x="7894197" y="4387539"/>
            <a:ext cx="748861" cy="394396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11" name="직사각형 110"/>
          <p:cNvSpPr/>
          <p:nvPr/>
        </p:nvSpPr>
        <p:spPr bwMode="auto">
          <a:xfrm>
            <a:off x="8076406" y="1707211"/>
            <a:ext cx="828092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eth1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12" name="타원 111"/>
          <p:cNvSpPr/>
          <p:nvPr/>
        </p:nvSpPr>
        <p:spPr bwMode="auto">
          <a:xfrm>
            <a:off x="7671234" y="2750191"/>
            <a:ext cx="1152128" cy="568468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qbrba198b38-fe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13" name="직사각형 112"/>
          <p:cNvSpPr/>
          <p:nvPr/>
        </p:nvSpPr>
        <p:spPr bwMode="auto">
          <a:xfrm>
            <a:off x="7563222" y="3287778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qvbbd235bf4-08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14" name="직사각형 113"/>
          <p:cNvSpPr/>
          <p:nvPr/>
        </p:nvSpPr>
        <p:spPr bwMode="auto">
          <a:xfrm>
            <a:off x="7668766" y="3857234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qvoba198b38-fe</a:t>
            </a:r>
            <a:endParaRPr lang="ko-KR" altLang="en-US" sz="1200" dirty="0">
              <a:latin typeface="+mn-ea"/>
              <a:cs typeface="Arials"/>
            </a:endParaRPr>
          </a:p>
        </p:txBody>
      </p:sp>
      <p:cxnSp>
        <p:nvCxnSpPr>
          <p:cNvPr id="115" name="직선 연결선 114"/>
          <p:cNvCxnSpPr>
            <a:endCxn id="114" idx="0"/>
          </p:cNvCxnSpPr>
          <p:nvPr/>
        </p:nvCxnSpPr>
        <p:spPr bwMode="auto">
          <a:xfrm>
            <a:off x="8195574" y="3511398"/>
            <a:ext cx="103262" cy="345836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6" name="직사각형 115"/>
          <p:cNvSpPr/>
          <p:nvPr/>
        </p:nvSpPr>
        <p:spPr bwMode="auto">
          <a:xfrm>
            <a:off x="7617135" y="2526571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tapba198b38-fe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117" name="직선 연결선 116"/>
          <p:cNvCxnSpPr>
            <a:endCxn id="116" idx="0"/>
          </p:cNvCxnSpPr>
          <p:nvPr/>
        </p:nvCxnSpPr>
        <p:spPr bwMode="auto">
          <a:xfrm flipH="1">
            <a:off x="8247205" y="2034245"/>
            <a:ext cx="216117" cy="492326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8" name="TextBox 117"/>
          <p:cNvSpPr txBox="1"/>
          <p:nvPr/>
        </p:nvSpPr>
        <p:spPr bwMode="auto">
          <a:xfrm>
            <a:off x="8298836" y="3566476"/>
            <a:ext cx="9721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000" b="1" kern="0" dirty="0" smtClean="0">
                <a:latin typeface="+mn-lt"/>
                <a:ea typeface="+mn-ea"/>
              </a:rPr>
              <a:t>tag=2 (</a:t>
            </a:r>
            <a:r>
              <a:rPr lang="en-US" altLang="ko-KR" sz="1000" b="1" kern="0" dirty="0" err="1" smtClean="0">
                <a:latin typeface="+mn-lt"/>
                <a:ea typeface="+mn-ea"/>
              </a:rPr>
              <a:t>vlan</a:t>
            </a:r>
            <a:r>
              <a:rPr lang="en-US" altLang="ko-KR" sz="1000" b="1" kern="0" dirty="0" smtClean="0">
                <a:latin typeface="+mn-lt"/>
                <a:ea typeface="+mn-ea"/>
              </a:rPr>
              <a:t>)</a:t>
            </a:r>
            <a:r>
              <a:rPr lang="en-US" altLang="ko-KR" sz="1000" b="1" kern="0" noProof="0" dirty="0" smtClean="0">
                <a:latin typeface="+mn-lt"/>
                <a:ea typeface="+mn-ea"/>
              </a:rPr>
              <a:t> </a:t>
            </a:r>
            <a:endParaRPr kumimoji="1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3" name="모서리가 둥근 사각형 설명선 2"/>
          <p:cNvSpPr/>
          <p:nvPr/>
        </p:nvSpPr>
        <p:spPr bwMode="auto">
          <a:xfrm>
            <a:off x="9342952" y="3318659"/>
            <a:ext cx="918102" cy="530305"/>
          </a:xfrm>
          <a:prstGeom prst="wedgeRoundRectCallout">
            <a:avLst>
              <a:gd name="adj1" fmla="val -234180"/>
              <a:gd name="adj2" fmla="val 139734"/>
              <a:gd name="adj3" fmla="val 16667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 smtClean="0">
                <a:latin typeface="+mn-ea"/>
                <a:ea typeface="+mn-ea"/>
                <a:cs typeface="Arials"/>
              </a:rPr>
              <a:t>안으로 들어가는 </a:t>
            </a:r>
            <a:r>
              <a:rPr lang="en-US" altLang="ko-KR" sz="1200" dirty="0" err="1" smtClean="0">
                <a:latin typeface="+mn-ea"/>
                <a:ea typeface="+mn-ea"/>
                <a:cs typeface="Arials"/>
              </a:rPr>
              <a:t>vlan</a:t>
            </a:r>
            <a:r>
              <a:rPr lang="ko-KR" altLang="en-US" sz="1200" dirty="0" smtClean="0">
                <a:latin typeface="+mn-ea"/>
                <a:ea typeface="+mn-ea"/>
                <a:cs typeface="Arials"/>
              </a:rPr>
              <a:t>변환</a:t>
            </a:r>
            <a:endParaRPr lang="en-US" altLang="ko-KR" sz="1200" dirty="0" smtClean="0">
              <a:latin typeface="+mn-ea"/>
              <a:ea typeface="+mn-ea"/>
              <a:cs typeface="Arials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err="1" smtClean="0">
                <a:latin typeface="+mn-ea"/>
                <a:ea typeface="+mn-ea"/>
                <a:cs typeface="Arials"/>
              </a:rPr>
              <a:t>ovs-ofctl</a:t>
            </a:r>
            <a:r>
              <a:rPr lang="en-US" altLang="ko-KR" sz="1200" dirty="0" smtClean="0">
                <a:latin typeface="+mn-ea"/>
                <a:ea typeface="+mn-ea"/>
                <a:cs typeface="Arials"/>
              </a:rPr>
              <a:t> dump-flows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err="1" smtClean="0">
                <a:latin typeface="+mn-ea"/>
                <a:ea typeface="+mn-ea"/>
                <a:cs typeface="Arials"/>
              </a:rPr>
              <a:t>br-int</a:t>
            </a:r>
            <a:endParaRPr lang="en-US" altLang="ko-KR" sz="1200" dirty="0">
              <a:latin typeface="+mn-ea"/>
              <a:ea typeface="+mn-ea"/>
              <a:cs typeface="Arials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62" name="모서리가 둥근 사각형 설명선 61"/>
          <p:cNvSpPr/>
          <p:nvPr/>
        </p:nvSpPr>
        <p:spPr bwMode="auto">
          <a:xfrm>
            <a:off x="9270944" y="4530132"/>
            <a:ext cx="1017072" cy="530305"/>
          </a:xfrm>
          <a:prstGeom prst="wedgeRoundRectCallout">
            <a:avLst>
              <a:gd name="adj1" fmla="val -234668"/>
              <a:gd name="adj2" fmla="val 5024"/>
              <a:gd name="adj3" fmla="val 16667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 smtClean="0">
                <a:latin typeface="+mn-ea"/>
                <a:ea typeface="+mn-ea"/>
                <a:cs typeface="Arials"/>
              </a:rPr>
              <a:t>밖으로 나가는</a:t>
            </a:r>
            <a:r>
              <a:rPr lang="en-US" altLang="ko-KR" sz="1200" dirty="0" err="1" smtClean="0">
                <a:latin typeface="+mn-ea"/>
                <a:ea typeface="+mn-ea"/>
                <a:cs typeface="Arials"/>
              </a:rPr>
              <a:t>vlan</a:t>
            </a:r>
            <a:r>
              <a:rPr lang="ko-KR" altLang="en-US" sz="1200" dirty="0" smtClean="0">
                <a:latin typeface="+mn-ea"/>
                <a:ea typeface="+mn-ea"/>
                <a:cs typeface="Arials"/>
              </a:rPr>
              <a:t>변환</a:t>
            </a:r>
            <a:endParaRPr lang="en-US" altLang="ko-KR" sz="1200" dirty="0" smtClean="0">
              <a:latin typeface="+mn-ea"/>
              <a:ea typeface="+mn-ea"/>
              <a:cs typeface="Arials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err="1" smtClean="0">
                <a:latin typeface="+mn-ea"/>
                <a:ea typeface="+mn-ea"/>
                <a:cs typeface="Arials"/>
              </a:rPr>
              <a:t>ovs-ofctl</a:t>
            </a:r>
            <a:r>
              <a:rPr lang="en-US" altLang="ko-KR" sz="1200" dirty="0" smtClean="0">
                <a:latin typeface="+mn-ea"/>
                <a:ea typeface="+mn-ea"/>
                <a:cs typeface="Arials"/>
              </a:rPr>
              <a:t> dump-flows br-ens192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</p:spTree>
    <p:extLst>
      <p:ext uri="{BB962C8B-B14F-4D97-AF65-F5344CB8AC3E}">
        <p14:creationId xmlns:p14="http://schemas.microsoft.com/office/powerpoint/2010/main" val="236446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</a:rPr>
              <a:t>3-2. </a:t>
            </a:r>
            <a:r>
              <a:rPr lang="en-US" altLang="ko-KR" sz="2000" dirty="0" err="1">
                <a:latin typeface="+mn-ea"/>
              </a:rPr>
              <a:t>osc.answer</a:t>
            </a:r>
            <a:r>
              <a:rPr lang="en-US" altLang="ko-KR" sz="2000" dirty="0">
                <a:latin typeface="+mn-ea"/>
              </a:rPr>
              <a:t> (OVS VLAN)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36" name="TextBox 35"/>
          <p:cNvSpPr txBox="1"/>
          <p:nvPr/>
        </p:nvSpPr>
        <p:spPr bwMode="auto">
          <a:xfrm>
            <a:off x="474472" y="738101"/>
            <a:ext cx="44219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800" b="1" kern="0" dirty="0" smtClean="0">
                <a:latin typeface="+mn-ea"/>
                <a:ea typeface="+mn-ea"/>
              </a:rPr>
              <a:t>1. controller/compute Network </a:t>
            </a:r>
            <a:r>
              <a:rPr lang="ko-KR" altLang="en-US" sz="1800" b="1" kern="0" dirty="0" smtClean="0">
                <a:latin typeface="+mn-ea"/>
                <a:ea typeface="+mn-ea"/>
              </a:rPr>
              <a:t>구조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t="6678" r="4268" b="16457"/>
          <a:stretch/>
        </p:blipFill>
        <p:spPr bwMode="auto">
          <a:xfrm>
            <a:off x="647986" y="1109380"/>
            <a:ext cx="9248775" cy="471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 bwMode="auto">
          <a:xfrm>
            <a:off x="2090054" y="2106253"/>
            <a:ext cx="6364637" cy="32403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944130" y="5495739"/>
            <a:ext cx="6364637" cy="32403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</p:spTree>
    <p:extLst>
      <p:ext uri="{BB962C8B-B14F-4D97-AF65-F5344CB8AC3E}">
        <p14:creationId xmlns:p14="http://schemas.microsoft.com/office/powerpoint/2010/main" val="217190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t="5991" r="9533" b="30152"/>
          <a:stretch/>
        </p:blipFill>
        <p:spPr bwMode="auto">
          <a:xfrm>
            <a:off x="474472" y="1202916"/>
            <a:ext cx="8977975" cy="47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3-2. </a:t>
            </a:r>
            <a:r>
              <a:rPr lang="en-US" altLang="ko-KR" sz="2000" dirty="0" err="1" smtClean="0">
                <a:latin typeface="+mn-ea"/>
                <a:ea typeface="+mn-ea"/>
              </a:rPr>
              <a:t>osc.answer</a:t>
            </a:r>
            <a:r>
              <a:rPr lang="en-US" altLang="ko-KR" sz="2000" dirty="0" smtClean="0">
                <a:latin typeface="+mn-ea"/>
                <a:ea typeface="+mn-ea"/>
              </a:rPr>
              <a:t> (OVS VLAN)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36" name="TextBox 35"/>
          <p:cNvSpPr txBox="1"/>
          <p:nvPr/>
        </p:nvSpPr>
        <p:spPr bwMode="auto">
          <a:xfrm>
            <a:off x="474472" y="738101"/>
            <a:ext cx="56821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800" b="1" kern="0" dirty="0" smtClean="0">
                <a:latin typeface="+mn-ea"/>
                <a:ea typeface="+mn-ea"/>
              </a:rPr>
              <a:t>1. controller/compute host </a:t>
            </a:r>
            <a:r>
              <a:rPr lang="ko-KR" altLang="en-US" sz="1800" b="1" kern="0" dirty="0" smtClean="0">
                <a:latin typeface="+mn-ea"/>
                <a:ea typeface="+mn-ea"/>
              </a:rPr>
              <a:t>인터페이스 설정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33" name="TextBox 32"/>
          <p:cNvSpPr txBox="1"/>
          <p:nvPr/>
        </p:nvSpPr>
        <p:spPr bwMode="auto">
          <a:xfrm>
            <a:off x="632750" y="6032312"/>
            <a:ext cx="681999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400" kern="0" dirty="0" smtClean="0">
                <a:latin typeface="+mn-ea"/>
                <a:ea typeface="+mn-ea"/>
              </a:rPr>
              <a:t>※ </a:t>
            </a:r>
            <a:r>
              <a:rPr lang="en-US" altLang="ko-KR" sz="1400" kern="0" dirty="0" err="1" smtClean="0">
                <a:latin typeface="+mn-ea"/>
                <a:ea typeface="+mn-ea"/>
              </a:rPr>
              <a:t>iptables</a:t>
            </a:r>
            <a:r>
              <a:rPr lang="en-US" altLang="ko-KR" sz="1400" kern="0" dirty="0" smtClean="0">
                <a:latin typeface="+mn-ea"/>
                <a:ea typeface="+mn-ea"/>
              </a:rPr>
              <a:t> –L </a:t>
            </a:r>
            <a:r>
              <a:rPr lang="ko-KR" altLang="en-US" sz="1400" kern="0" dirty="0" smtClean="0">
                <a:latin typeface="+mn-ea"/>
                <a:ea typeface="+mn-ea"/>
              </a:rPr>
              <a:t>로 확인하면 </a:t>
            </a:r>
            <a:r>
              <a:rPr lang="ko-KR" altLang="en-US" sz="1400" kern="0" dirty="0" err="1" smtClean="0">
                <a:latin typeface="+mn-ea"/>
                <a:ea typeface="+mn-ea"/>
              </a:rPr>
              <a:t>설정값이</a:t>
            </a:r>
            <a:r>
              <a:rPr lang="ko-KR" altLang="en-US" sz="1400" kern="0" dirty="0" smtClean="0">
                <a:latin typeface="+mn-ea"/>
                <a:ea typeface="+mn-ea"/>
              </a:rPr>
              <a:t> 자동으로 들어가 있음</a:t>
            </a:r>
            <a:endParaRPr kumimoji="1" lang="ko-KR" altLang="en-US" sz="1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312241" y="2430289"/>
            <a:ext cx="6364637" cy="32403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376178" y="3798441"/>
            <a:ext cx="6012668" cy="23421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2310516" y="4734545"/>
            <a:ext cx="6510377" cy="23421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</p:spTree>
    <p:extLst>
      <p:ext uri="{BB962C8B-B14F-4D97-AF65-F5344CB8AC3E}">
        <p14:creationId xmlns:p14="http://schemas.microsoft.com/office/powerpoint/2010/main" val="346730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3-3. </a:t>
            </a:r>
            <a:r>
              <a:rPr lang="en-US" altLang="ko-KR" sz="2000" dirty="0" err="1" smtClean="0">
                <a:latin typeface="+mn-ea"/>
                <a:ea typeface="+mn-ea"/>
              </a:rPr>
              <a:t>osc.answer</a:t>
            </a:r>
            <a:r>
              <a:rPr lang="en-US" altLang="ko-KR" sz="2000" dirty="0" smtClean="0">
                <a:latin typeface="+mn-ea"/>
                <a:ea typeface="+mn-ea"/>
              </a:rPr>
              <a:t> (OVS VXLAN) -default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1962" y="921842"/>
            <a:ext cx="486054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/>
              <a:t># A comma separated list of network type driver </a:t>
            </a:r>
            <a:r>
              <a:rPr lang="en-US" altLang="ko-KR" dirty="0" err="1"/>
              <a:t>entrypoints</a:t>
            </a:r>
            <a:r>
              <a:rPr lang="en-US" altLang="ko-KR" dirty="0"/>
              <a:t> to be</a:t>
            </a:r>
          </a:p>
          <a:p>
            <a:pPr algn="l"/>
            <a:r>
              <a:rPr lang="en-US" altLang="ko-KR" dirty="0"/>
              <a:t># loaded from the neutron.ml2.type_drivers namespace.</a:t>
            </a:r>
          </a:p>
          <a:p>
            <a:pPr algn="l"/>
            <a:r>
              <a:rPr lang="en-US" altLang="ko-KR" b="1" dirty="0" smtClean="0">
                <a:solidFill>
                  <a:srgbClr val="FF0000"/>
                </a:solidFill>
              </a:rPr>
              <a:t>CONFIG_NEUTRON_ML2_TYPE_DRIVERS=</a:t>
            </a:r>
            <a:r>
              <a:rPr lang="en-US" altLang="ko-KR" b="1" dirty="0" err="1" smtClean="0">
                <a:solidFill>
                  <a:srgbClr val="FF0000"/>
                </a:solidFill>
              </a:rPr>
              <a:t>vxlan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ordered list of </a:t>
            </a:r>
            <a:r>
              <a:rPr lang="en-US" altLang="ko-KR" dirty="0" err="1"/>
              <a:t>network_types</a:t>
            </a:r>
            <a:r>
              <a:rPr lang="en-US" altLang="ko-KR" dirty="0"/>
              <a:t> to allocate as</a:t>
            </a:r>
          </a:p>
          <a:p>
            <a:pPr algn="l"/>
            <a:r>
              <a:rPr lang="en-US" altLang="ko-KR" dirty="0"/>
              <a:t># tenant networks. The value 'local' is only useful for single-box</a:t>
            </a:r>
          </a:p>
          <a:p>
            <a:pPr algn="l"/>
            <a:r>
              <a:rPr lang="en-US" altLang="ko-KR" dirty="0"/>
              <a:t># testing but provides no connectivity between hosts.</a:t>
            </a:r>
          </a:p>
          <a:p>
            <a:pPr algn="l"/>
            <a:r>
              <a:rPr lang="en-US" altLang="ko-KR" b="1" dirty="0" smtClean="0">
                <a:solidFill>
                  <a:srgbClr val="FF0000"/>
                </a:solidFill>
              </a:rPr>
              <a:t>CONFIG_NEUTRON_ML2_TENANT_NETWORK_TYPES=</a:t>
            </a:r>
            <a:r>
              <a:rPr lang="en-US" altLang="ko-KR" b="1" dirty="0" err="1" smtClean="0">
                <a:solidFill>
                  <a:srgbClr val="FF0000"/>
                </a:solidFill>
              </a:rPr>
              <a:t>vxlan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ordered list of networking mechanism driver</a:t>
            </a:r>
          </a:p>
          <a:p>
            <a:pPr algn="l"/>
            <a:r>
              <a:rPr lang="en-US" altLang="ko-KR" dirty="0"/>
              <a:t># </a:t>
            </a:r>
            <a:r>
              <a:rPr lang="en-US" altLang="ko-KR" dirty="0" err="1"/>
              <a:t>entrypoints</a:t>
            </a:r>
            <a:r>
              <a:rPr lang="en-US" altLang="ko-KR" dirty="0"/>
              <a:t> to be loaded from the neutron.ml2.mechanism_drivers</a:t>
            </a:r>
          </a:p>
          <a:p>
            <a:pPr algn="l"/>
            <a:r>
              <a:rPr lang="en-US" altLang="ko-KR" dirty="0"/>
              <a:t># namespace.</a:t>
            </a:r>
          </a:p>
          <a:p>
            <a:pPr algn="l"/>
            <a:r>
              <a:rPr lang="en-US" altLang="ko-KR" b="1" dirty="0" smtClean="0">
                <a:solidFill>
                  <a:srgbClr val="FF0000"/>
                </a:solidFill>
              </a:rPr>
              <a:t>CONFIG_NEUTRON_ML2_MECHANISM_DRIVERS=</a:t>
            </a:r>
            <a:r>
              <a:rPr lang="en-US" altLang="ko-KR" b="1" dirty="0" err="1" smtClean="0">
                <a:solidFill>
                  <a:srgbClr val="FF0000"/>
                </a:solidFill>
              </a:rPr>
              <a:t>openvswitch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 list of </a:t>
            </a:r>
            <a:r>
              <a:rPr lang="en-US" altLang="ko-KR" dirty="0" err="1"/>
              <a:t>physical_network</a:t>
            </a:r>
            <a:r>
              <a:rPr lang="en-US" altLang="ko-KR" dirty="0"/>
              <a:t> names with which flat</a:t>
            </a:r>
          </a:p>
          <a:p>
            <a:pPr algn="l"/>
            <a:r>
              <a:rPr lang="en-US" altLang="ko-KR" dirty="0"/>
              <a:t># networks can be created. Use * to allow flat networks with arbitrary</a:t>
            </a:r>
          </a:p>
          <a:p>
            <a:pPr algn="l"/>
            <a:r>
              <a:rPr lang="en-US" altLang="ko-KR" dirty="0"/>
              <a:t># </a:t>
            </a:r>
            <a:r>
              <a:rPr lang="en-US" altLang="ko-KR" dirty="0" err="1"/>
              <a:t>physical_network</a:t>
            </a:r>
            <a:r>
              <a:rPr lang="en-US" altLang="ko-KR" dirty="0"/>
              <a:t> names.</a:t>
            </a:r>
          </a:p>
          <a:p>
            <a:pPr algn="l"/>
            <a:r>
              <a:rPr lang="en-US" altLang="ko-KR" dirty="0"/>
              <a:t>CONFIG_NEUTRON_ML2_FLAT_NETWORKS=*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list of &lt;</a:t>
            </a:r>
            <a:r>
              <a:rPr lang="en-US" altLang="ko-KR" dirty="0" err="1"/>
              <a:t>physical_network</a:t>
            </a:r>
            <a:r>
              <a:rPr lang="en-US" altLang="ko-KR" dirty="0"/>
              <a:t>&gt;:&lt;</a:t>
            </a:r>
            <a:r>
              <a:rPr lang="en-US" altLang="ko-KR" dirty="0" err="1"/>
              <a:t>vlan_min</a:t>
            </a:r>
            <a:r>
              <a:rPr lang="en-US" altLang="ko-KR" dirty="0"/>
              <a:t>&gt;:&lt;</a:t>
            </a:r>
            <a:r>
              <a:rPr lang="en-US" altLang="ko-KR" dirty="0" err="1"/>
              <a:t>vlan_max</a:t>
            </a:r>
            <a:r>
              <a:rPr lang="en-US" altLang="ko-KR" dirty="0"/>
              <a:t>&gt;</a:t>
            </a:r>
          </a:p>
          <a:p>
            <a:pPr algn="l"/>
            <a:r>
              <a:rPr lang="en-US" altLang="ko-KR" dirty="0"/>
              <a:t># or &lt;</a:t>
            </a:r>
            <a:r>
              <a:rPr lang="en-US" altLang="ko-KR" dirty="0" err="1"/>
              <a:t>physical_network</a:t>
            </a:r>
            <a:r>
              <a:rPr lang="en-US" altLang="ko-KR" dirty="0"/>
              <a:t>&gt; specifying </a:t>
            </a:r>
            <a:r>
              <a:rPr lang="en-US" altLang="ko-KR" dirty="0" err="1"/>
              <a:t>physical_network</a:t>
            </a:r>
            <a:r>
              <a:rPr lang="en-US" altLang="ko-KR" dirty="0"/>
              <a:t> names usable for</a:t>
            </a:r>
          </a:p>
          <a:p>
            <a:pPr algn="l"/>
            <a:r>
              <a:rPr lang="en-US" altLang="ko-KR" dirty="0"/>
              <a:t># VLAN provider and tenant networks, as well as ranges of VLAN tags on</a:t>
            </a:r>
          </a:p>
          <a:p>
            <a:pPr algn="l"/>
            <a:r>
              <a:rPr lang="en-US" altLang="ko-KR" dirty="0"/>
              <a:t># each available for allocation to tenant networks.</a:t>
            </a:r>
          </a:p>
          <a:p>
            <a:pPr algn="l"/>
            <a:r>
              <a:rPr lang="en-US" altLang="ko-KR" dirty="0" smtClean="0"/>
              <a:t>CONFIG_NEUTRON_ML2_VLAN_RANGES=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list of &lt;</a:t>
            </a:r>
            <a:r>
              <a:rPr lang="en-US" altLang="ko-KR" dirty="0" err="1"/>
              <a:t>tun_min</a:t>
            </a:r>
            <a:r>
              <a:rPr lang="en-US" altLang="ko-KR" dirty="0"/>
              <a:t>&gt;:&lt;</a:t>
            </a:r>
            <a:r>
              <a:rPr lang="en-US" altLang="ko-KR" dirty="0" err="1"/>
              <a:t>tun_max</a:t>
            </a:r>
            <a:r>
              <a:rPr lang="en-US" altLang="ko-KR" dirty="0"/>
              <a:t>&gt; tuples enumerating</a:t>
            </a:r>
          </a:p>
          <a:p>
            <a:pPr algn="l"/>
            <a:r>
              <a:rPr lang="en-US" altLang="ko-KR" dirty="0"/>
              <a:t># ranges of GRE tunnel IDs that are available for tenant network</a:t>
            </a:r>
          </a:p>
          <a:p>
            <a:pPr algn="l"/>
            <a:r>
              <a:rPr lang="en-US" altLang="ko-KR" dirty="0"/>
              <a:t># allocation. Should be an array with </a:t>
            </a:r>
            <a:r>
              <a:rPr lang="en-US" altLang="ko-KR" dirty="0" err="1"/>
              <a:t>tun_max</a:t>
            </a:r>
            <a:r>
              <a:rPr lang="en-US" altLang="ko-KR" dirty="0"/>
              <a:t> +1 - </a:t>
            </a:r>
            <a:r>
              <a:rPr lang="en-US" altLang="ko-KR" dirty="0" err="1"/>
              <a:t>tun_min</a:t>
            </a:r>
            <a:r>
              <a:rPr lang="en-US" altLang="ko-KR" dirty="0"/>
              <a:t> &gt; 1000000</a:t>
            </a:r>
          </a:p>
          <a:p>
            <a:pPr algn="l"/>
            <a:r>
              <a:rPr lang="en-US" altLang="ko-KR" dirty="0"/>
              <a:t>CONFIG_NEUTRON_ML2_TUNNEL_ID_RANGES=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Multicast group for VXLAN. If unset, disables VXLAN enable sending</a:t>
            </a:r>
          </a:p>
          <a:p>
            <a:pPr algn="l"/>
            <a:r>
              <a:rPr lang="en-US" altLang="ko-KR" dirty="0"/>
              <a:t># allocate broadcast traffic to this multicast group. When left</a:t>
            </a:r>
          </a:p>
          <a:p>
            <a:pPr algn="l"/>
            <a:r>
              <a:rPr lang="en-US" altLang="ko-KR" dirty="0"/>
              <a:t># </a:t>
            </a:r>
            <a:r>
              <a:rPr lang="en-US" altLang="ko-KR" dirty="0" err="1"/>
              <a:t>unconfigured</a:t>
            </a:r>
            <a:r>
              <a:rPr lang="en-US" altLang="ko-KR" dirty="0"/>
              <a:t>, will disable multicast VXLAN mode. Should be an</a:t>
            </a:r>
          </a:p>
          <a:p>
            <a:pPr algn="l"/>
            <a:r>
              <a:rPr lang="en-US" altLang="ko-KR" dirty="0"/>
              <a:t># Multicast IP (v4 or v6) address.</a:t>
            </a:r>
          </a:p>
          <a:p>
            <a:pPr algn="l"/>
            <a:r>
              <a:rPr lang="en-US" altLang="ko-KR" b="1" dirty="0" smtClean="0">
                <a:solidFill>
                  <a:srgbClr val="3333CC"/>
                </a:solidFill>
              </a:rPr>
              <a:t>CONFIG_NEUTRON_ML2_VXLAN_GROUP=239.1.1.2</a:t>
            </a:r>
            <a:endParaRPr lang="en-US" altLang="ko-KR" b="1" dirty="0">
              <a:solidFill>
                <a:srgbClr val="3333CC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20494" y="914450"/>
            <a:ext cx="4860540" cy="5001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 smtClean="0"/>
              <a:t># </a:t>
            </a:r>
            <a:r>
              <a:rPr lang="en-US" altLang="ko-KR" dirty="0"/>
              <a:t>A comma separated list of &lt;</a:t>
            </a:r>
            <a:r>
              <a:rPr lang="en-US" altLang="ko-KR" dirty="0" err="1"/>
              <a:t>vni_min</a:t>
            </a:r>
            <a:r>
              <a:rPr lang="en-US" altLang="ko-KR" dirty="0"/>
              <a:t>&gt;:&lt;</a:t>
            </a:r>
            <a:r>
              <a:rPr lang="en-US" altLang="ko-KR" dirty="0" err="1"/>
              <a:t>vni_max</a:t>
            </a:r>
            <a:r>
              <a:rPr lang="en-US" altLang="ko-KR" dirty="0"/>
              <a:t>&gt; tuples enumerating</a:t>
            </a:r>
          </a:p>
          <a:p>
            <a:pPr algn="l"/>
            <a:r>
              <a:rPr lang="en-US" altLang="ko-KR" dirty="0"/>
              <a:t># ranges of VXLAN VNI IDs that are available for tenant network</a:t>
            </a:r>
          </a:p>
          <a:p>
            <a:pPr algn="l"/>
            <a:r>
              <a:rPr lang="en-US" altLang="ko-KR" dirty="0"/>
              <a:t># allocation. Min value is 0 and Max value is 16777215.</a:t>
            </a:r>
          </a:p>
          <a:p>
            <a:pPr algn="l"/>
            <a:r>
              <a:rPr lang="en-US" altLang="ko-KR" b="1" dirty="0">
                <a:solidFill>
                  <a:srgbClr val="3333CC"/>
                </a:solidFill>
              </a:rPr>
              <a:t>CONFIG_NEUTRON_ML2_VNI_RANGES=10:100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The name of the L2 agent to be used with Neutron</a:t>
            </a:r>
          </a:p>
          <a:p>
            <a:pPr algn="l"/>
            <a:r>
              <a:rPr lang="en-US" altLang="ko-KR" b="1" dirty="0" smtClean="0">
                <a:solidFill>
                  <a:srgbClr val="FF0000"/>
                </a:solidFill>
              </a:rPr>
              <a:t>CONFIG_NEUTRON_L2_AGENT=</a:t>
            </a:r>
            <a:r>
              <a:rPr lang="en-US" altLang="ko-KR" b="1" dirty="0" err="1" smtClean="0">
                <a:solidFill>
                  <a:srgbClr val="FF0000"/>
                </a:solidFill>
              </a:rPr>
              <a:t>openswitch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list of interface mappings for the Neutron</a:t>
            </a:r>
          </a:p>
          <a:p>
            <a:pPr algn="l"/>
            <a:r>
              <a:rPr lang="en-US" altLang="ko-KR" dirty="0"/>
              <a:t># </a:t>
            </a:r>
            <a:r>
              <a:rPr lang="en-US" altLang="ko-KR" dirty="0" err="1"/>
              <a:t>linuxbridge</a:t>
            </a:r>
            <a:r>
              <a:rPr lang="en-US" altLang="ko-KR" dirty="0"/>
              <a:t> plugin (</a:t>
            </a:r>
            <a:r>
              <a:rPr lang="en-US" altLang="ko-KR" dirty="0" err="1"/>
              <a:t>eg</a:t>
            </a:r>
            <a:r>
              <a:rPr lang="en-US" altLang="ko-KR" dirty="0"/>
              <a:t>. physnet1:eth1,physnet2:eth2,physnet3:eth3)</a:t>
            </a:r>
          </a:p>
          <a:p>
            <a:pPr algn="l"/>
            <a:r>
              <a:rPr lang="en-US" altLang="ko-KR" dirty="0" smtClean="0"/>
              <a:t>CONFIG_NEUTRON_LB_INTERFACE_MAPPINGS=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 smtClean="0"/>
              <a:t># </a:t>
            </a:r>
            <a:r>
              <a:rPr lang="en-US" altLang="ko-KR" dirty="0"/>
              <a:t>A comma separated list of bridge mappings for the Neutron</a:t>
            </a:r>
          </a:p>
          <a:p>
            <a:pPr algn="l"/>
            <a:r>
              <a:rPr lang="en-US" altLang="ko-KR" dirty="0"/>
              <a:t># </a:t>
            </a:r>
            <a:r>
              <a:rPr lang="en-US" altLang="ko-KR" dirty="0" err="1"/>
              <a:t>openvswitch</a:t>
            </a:r>
            <a:r>
              <a:rPr lang="en-US" altLang="ko-KR" dirty="0"/>
              <a:t> plugin (</a:t>
            </a:r>
            <a:r>
              <a:rPr lang="en-US" altLang="ko-KR" dirty="0" err="1"/>
              <a:t>eg</a:t>
            </a:r>
            <a:r>
              <a:rPr lang="en-US" altLang="ko-KR" dirty="0"/>
              <a:t>. physnet1:br-eth1,physnet2:br-eth2,physnet3</a:t>
            </a:r>
          </a:p>
          <a:p>
            <a:pPr algn="l"/>
            <a:r>
              <a:rPr lang="en-US" altLang="ko-KR" dirty="0"/>
              <a:t># :br-eth3)</a:t>
            </a:r>
          </a:p>
          <a:p>
            <a:pPr algn="l"/>
            <a:r>
              <a:rPr lang="en-US" altLang="ko-KR" dirty="0" smtClean="0"/>
              <a:t>CONFIG_NEUTRON_OVS_BRIDGE_MAPPINGS=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list of colon-separated OVS </a:t>
            </a:r>
            <a:r>
              <a:rPr lang="en-US" altLang="ko-KR" dirty="0" err="1"/>
              <a:t>bridge:interface</a:t>
            </a:r>
            <a:endParaRPr lang="en-US" altLang="ko-KR" dirty="0"/>
          </a:p>
          <a:p>
            <a:pPr algn="l"/>
            <a:r>
              <a:rPr lang="en-US" altLang="ko-KR" dirty="0"/>
              <a:t># pairs. The interface will be added to the associated bridge.</a:t>
            </a:r>
          </a:p>
          <a:p>
            <a:pPr algn="l"/>
            <a:r>
              <a:rPr lang="en-US" altLang="ko-KR" dirty="0" smtClean="0"/>
              <a:t>CONFIG_NEUTRON_OVS_BRIDGE_IFACES=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The interface for the OVS tunnel. </a:t>
            </a:r>
            <a:r>
              <a:rPr lang="en-US" altLang="ko-KR" dirty="0" err="1"/>
              <a:t>Packstack</a:t>
            </a:r>
            <a:r>
              <a:rPr lang="en-US" altLang="ko-KR" dirty="0"/>
              <a:t> will override the IP</a:t>
            </a:r>
          </a:p>
          <a:p>
            <a:pPr algn="l"/>
            <a:r>
              <a:rPr lang="en-US" altLang="ko-KR" dirty="0"/>
              <a:t># address used for tunnels on this hypervisor to the IP found on the</a:t>
            </a:r>
          </a:p>
          <a:p>
            <a:pPr algn="l"/>
            <a:r>
              <a:rPr lang="en-US" altLang="ko-KR" dirty="0"/>
              <a:t># specified interface. (</a:t>
            </a:r>
            <a:r>
              <a:rPr lang="en-US" altLang="ko-KR" dirty="0" err="1"/>
              <a:t>eg</a:t>
            </a:r>
            <a:r>
              <a:rPr lang="en-US" altLang="ko-KR" dirty="0"/>
              <a:t>. eth1)</a:t>
            </a:r>
          </a:p>
          <a:p>
            <a:pPr algn="l"/>
            <a:r>
              <a:rPr lang="en-US" altLang="ko-KR" b="1" dirty="0" smtClean="0">
                <a:solidFill>
                  <a:srgbClr val="FF0000"/>
                </a:solidFill>
              </a:rPr>
              <a:t>CONFIG_NEUTRON_OVS_TUNNEL_IF=ens192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VXLAN UDP port</a:t>
            </a:r>
          </a:p>
          <a:p>
            <a:pPr algn="l"/>
            <a:r>
              <a:rPr lang="en-US" altLang="ko-KR" b="1" dirty="0">
                <a:solidFill>
                  <a:srgbClr val="FF0000"/>
                </a:solidFill>
              </a:rPr>
              <a:t>CONFIG_NEUTRON_OVS_VXLAN_UDP_PORT=4789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2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828006" y="954125"/>
            <a:ext cx="8172908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2400" b="1" dirty="0" smtClean="0">
                <a:latin typeface="+mn-ea"/>
                <a:ea typeface="+mn-ea"/>
              </a:rPr>
              <a:t>1</a:t>
            </a:r>
            <a:r>
              <a:rPr lang="en-US" altLang="ko-KR" sz="2000" b="1" dirty="0" smtClean="0">
                <a:latin typeface="+mn-ea"/>
                <a:ea typeface="+mn-ea"/>
              </a:rPr>
              <a:t>. </a:t>
            </a:r>
            <a:r>
              <a:rPr lang="en-US" altLang="ko-KR" sz="2000" b="1" kern="0" dirty="0">
                <a:solidFill>
                  <a:srgbClr val="000000"/>
                </a:solidFill>
                <a:latin typeface="맑은 고딕"/>
                <a:ea typeface="맑은 고딕"/>
                <a:cs typeface="+mj-cs"/>
              </a:rPr>
              <a:t>Neutron Parameter</a:t>
            </a:r>
            <a:endParaRPr lang="en-US" altLang="ko-KR" sz="2000" b="1" dirty="0" smtClean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2000" b="1" dirty="0" smtClean="0">
                <a:latin typeface="+mn-ea"/>
                <a:ea typeface="+mn-ea"/>
              </a:rPr>
              <a:t>2. </a:t>
            </a:r>
            <a:r>
              <a:rPr lang="en-US" altLang="ko-KR" sz="2000" b="1" kern="0" dirty="0" err="1">
                <a:solidFill>
                  <a:srgbClr val="000000"/>
                </a:solidFill>
                <a:latin typeface="맑은 고딕"/>
                <a:ea typeface="맑은 고딕"/>
                <a:cs typeface="+mj-cs"/>
              </a:rPr>
              <a:t>osc.answer</a:t>
            </a:r>
            <a:r>
              <a:rPr lang="en-US" altLang="ko-KR" sz="2000" b="1" kern="0" dirty="0">
                <a:solidFill>
                  <a:srgbClr val="000000"/>
                </a:solidFill>
                <a:latin typeface="맑은 고딕"/>
                <a:ea typeface="맑은 고딕"/>
                <a:cs typeface="+mj-cs"/>
              </a:rPr>
              <a:t> (</a:t>
            </a:r>
            <a:r>
              <a:rPr lang="en-US" altLang="ko-KR" sz="2000" b="1" kern="0" dirty="0" err="1">
                <a:solidFill>
                  <a:srgbClr val="000000"/>
                </a:solidFill>
                <a:latin typeface="맑은 고딕"/>
                <a:ea typeface="맑은 고딕"/>
                <a:cs typeface="+mj-cs"/>
              </a:rPr>
              <a:t>Linuxbridge</a:t>
            </a:r>
            <a:r>
              <a:rPr lang="en-US" altLang="ko-KR" sz="2000" b="1" kern="0" dirty="0">
                <a:solidFill>
                  <a:srgbClr val="000000"/>
                </a:solidFill>
                <a:latin typeface="맑은 고딕"/>
                <a:ea typeface="맑은 고딕"/>
                <a:cs typeface="+mj-cs"/>
              </a:rPr>
              <a:t> VLAN) </a:t>
            </a:r>
            <a:endParaRPr lang="en-US" altLang="ko-KR" sz="2000" b="1" kern="0" dirty="0" smtClean="0">
              <a:solidFill>
                <a:srgbClr val="000000"/>
              </a:solidFill>
              <a:latin typeface="맑은 고딕"/>
              <a:ea typeface="맑은 고딕"/>
              <a:cs typeface="+mj-cs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2000" b="1" dirty="0" smtClean="0">
                <a:latin typeface="+mn-ea"/>
                <a:ea typeface="+mn-ea"/>
              </a:rPr>
              <a:t>3. </a:t>
            </a:r>
            <a:r>
              <a:rPr lang="en-US" altLang="ko-KR" sz="2000" b="1" kern="0" dirty="0" err="1">
                <a:solidFill>
                  <a:srgbClr val="000000"/>
                </a:solidFill>
                <a:latin typeface="맑은 고딕"/>
                <a:ea typeface="맑은 고딕"/>
              </a:rPr>
              <a:t>osc.answer</a:t>
            </a:r>
            <a:r>
              <a:rPr lang="en-US" altLang="ko-KR" sz="2000" b="1" kern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2000" b="1" kern="0" dirty="0" smtClean="0">
                <a:solidFill>
                  <a:srgbClr val="000000"/>
                </a:solidFill>
                <a:latin typeface="맑은 고딕"/>
                <a:ea typeface="맑은 고딕"/>
              </a:rPr>
              <a:t>(OVS </a:t>
            </a:r>
            <a:r>
              <a:rPr lang="en-US" altLang="ko-KR" sz="2000" b="1" kern="0" dirty="0">
                <a:solidFill>
                  <a:srgbClr val="000000"/>
                </a:solidFill>
                <a:latin typeface="맑은 고딕"/>
                <a:ea typeface="맑은 고딕"/>
              </a:rPr>
              <a:t>VLAN) </a:t>
            </a:r>
            <a:r>
              <a:rPr lang="en-US" altLang="ko-KR" sz="2000" b="1" dirty="0" smtClean="0">
                <a:latin typeface="+mn-ea"/>
                <a:ea typeface="+mn-ea"/>
              </a:rPr>
              <a:t> 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2000" b="1" dirty="0" smtClean="0">
                <a:latin typeface="+mn-ea"/>
                <a:ea typeface="+mn-ea"/>
              </a:rPr>
              <a:t>4. </a:t>
            </a:r>
            <a:r>
              <a:rPr lang="en-US" altLang="ko-KR" sz="2000" b="1" kern="0" dirty="0" err="1">
                <a:solidFill>
                  <a:srgbClr val="000000"/>
                </a:solidFill>
                <a:latin typeface="맑은 고딕"/>
                <a:ea typeface="맑은 고딕"/>
              </a:rPr>
              <a:t>osc.answer</a:t>
            </a:r>
            <a:r>
              <a:rPr lang="en-US" altLang="ko-KR" sz="2000" b="1" kern="0" dirty="0">
                <a:solidFill>
                  <a:srgbClr val="000000"/>
                </a:solidFill>
                <a:latin typeface="맑은 고딕"/>
                <a:ea typeface="맑은 고딕"/>
              </a:rPr>
              <a:t> (OVS </a:t>
            </a:r>
            <a:r>
              <a:rPr lang="en-US" altLang="ko-KR" sz="2000" b="1" kern="0" dirty="0" smtClean="0">
                <a:solidFill>
                  <a:srgbClr val="000000"/>
                </a:solidFill>
                <a:latin typeface="맑은 고딕"/>
                <a:ea typeface="맑은 고딕"/>
              </a:rPr>
              <a:t>VXLAN</a:t>
            </a:r>
            <a:r>
              <a:rPr lang="en-US" altLang="ko-KR" sz="2000" b="1" kern="0" dirty="0">
                <a:solidFill>
                  <a:srgbClr val="000000"/>
                </a:solidFill>
                <a:latin typeface="맑은 고딕"/>
                <a:ea typeface="맑은 고딕"/>
              </a:rPr>
              <a:t>) </a:t>
            </a:r>
            <a:endParaRPr lang="en-US" altLang="ko-KR" sz="2000" b="1" dirty="0"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571428" y="234045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목차</a:t>
            </a:r>
            <a:endParaRPr kumimoji="1" lang="ko-KR" alt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786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</a:rPr>
              <a:t>3-3. </a:t>
            </a:r>
            <a:r>
              <a:rPr lang="en-US" altLang="ko-KR" sz="2000" dirty="0" err="1">
                <a:latin typeface="+mn-ea"/>
              </a:rPr>
              <a:t>osc.answer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en-US" altLang="ko-KR" sz="2000" dirty="0">
                <a:latin typeface="+mn-ea"/>
              </a:rPr>
              <a:t>OVS </a:t>
            </a:r>
            <a:r>
              <a:rPr lang="en-US" altLang="ko-KR" sz="2000" dirty="0" smtClean="0">
                <a:latin typeface="+mn-ea"/>
              </a:rPr>
              <a:t>VXLAN)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6876678" y="5570147"/>
            <a:ext cx="1199728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ens192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(20.20.20.185)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12" name="직선 연결선 11"/>
          <p:cNvCxnSpPr>
            <a:stCxn id="46" idx="4"/>
            <a:endCxn id="4" idx="0"/>
          </p:cNvCxnSpPr>
          <p:nvPr/>
        </p:nvCxnSpPr>
        <p:spPr bwMode="auto">
          <a:xfrm>
            <a:off x="7226250" y="5346613"/>
            <a:ext cx="250292" cy="223534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 bwMode="auto">
          <a:xfrm>
            <a:off x="474472" y="738101"/>
            <a:ext cx="44219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800" b="1" kern="0" dirty="0" smtClean="0">
                <a:latin typeface="+mn-ea"/>
                <a:ea typeface="+mn-ea"/>
              </a:rPr>
              <a:t>1. controller/compute Network </a:t>
            </a:r>
            <a:r>
              <a:rPr lang="ko-KR" altLang="en-US" sz="1800" b="1" kern="0" dirty="0" smtClean="0">
                <a:latin typeface="+mn-ea"/>
                <a:ea typeface="+mn-ea"/>
              </a:rPr>
              <a:t>구조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cxnSp>
        <p:nvCxnSpPr>
          <p:cNvPr id="19" name="직선 연결선 18"/>
          <p:cNvCxnSpPr>
            <a:stCxn id="103" idx="4"/>
            <a:endCxn id="50" idx="0"/>
          </p:cNvCxnSpPr>
          <p:nvPr/>
        </p:nvCxnSpPr>
        <p:spPr bwMode="auto">
          <a:xfrm>
            <a:off x="3768825" y="5361270"/>
            <a:ext cx="81156" cy="225159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직사각형 34"/>
          <p:cNvSpPr/>
          <p:nvPr/>
        </p:nvSpPr>
        <p:spPr bwMode="auto">
          <a:xfrm>
            <a:off x="8202550" y="5563390"/>
            <a:ext cx="1007160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ens224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(30.30.30.185)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5793624" y="5547108"/>
            <a:ext cx="792088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ens160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1962132" y="5593186"/>
            <a:ext cx="1133303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ens192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(20.20.20.165)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3289558" y="5586429"/>
            <a:ext cx="1120845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ens224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(30.30.30.165)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880633" y="5570147"/>
            <a:ext cx="792088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ens160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63" name="꺾인 연결선 62"/>
          <p:cNvCxnSpPr>
            <a:stCxn id="51" idx="2"/>
          </p:cNvCxnSpPr>
          <p:nvPr/>
        </p:nvCxnSpPr>
        <p:spPr bwMode="auto">
          <a:xfrm rot="16200000" flipH="1">
            <a:off x="3548526" y="3607140"/>
            <a:ext cx="480239" cy="5023937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65" name="꺾인 연결선 64"/>
          <p:cNvCxnSpPr>
            <a:stCxn id="49" idx="2"/>
          </p:cNvCxnSpPr>
          <p:nvPr/>
        </p:nvCxnSpPr>
        <p:spPr bwMode="auto">
          <a:xfrm rot="16200000" flipH="1">
            <a:off x="4624774" y="3806039"/>
            <a:ext cx="860926" cy="5052906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67" name="꺾인 연결선 66"/>
          <p:cNvCxnSpPr>
            <a:stCxn id="50" idx="2"/>
          </p:cNvCxnSpPr>
          <p:nvPr/>
        </p:nvCxnSpPr>
        <p:spPr bwMode="auto">
          <a:xfrm rot="16200000" flipH="1">
            <a:off x="5665755" y="4079498"/>
            <a:ext cx="1212368" cy="4843916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70" name="직선 연결선 69"/>
          <p:cNvCxnSpPr>
            <a:stCxn id="48" idx="2"/>
          </p:cNvCxnSpPr>
          <p:nvPr/>
        </p:nvCxnSpPr>
        <p:spPr bwMode="auto">
          <a:xfrm>
            <a:off x="6189668" y="5855951"/>
            <a:ext cx="82" cy="47654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직선 연결선 70"/>
          <p:cNvCxnSpPr/>
          <p:nvPr/>
        </p:nvCxnSpPr>
        <p:spPr bwMode="auto">
          <a:xfrm>
            <a:off x="7470744" y="5855951"/>
            <a:ext cx="0" cy="907004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직선 연결선 72"/>
          <p:cNvCxnSpPr/>
          <p:nvPr/>
        </p:nvCxnSpPr>
        <p:spPr bwMode="auto">
          <a:xfrm>
            <a:off x="8568866" y="5878990"/>
            <a:ext cx="0" cy="122865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직사각형 43"/>
          <p:cNvSpPr/>
          <p:nvPr/>
        </p:nvSpPr>
        <p:spPr bwMode="auto">
          <a:xfrm>
            <a:off x="5448114" y="2343088"/>
            <a:ext cx="3780420" cy="319873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46" name="타원 45"/>
          <p:cNvSpPr/>
          <p:nvPr/>
        </p:nvSpPr>
        <p:spPr bwMode="auto">
          <a:xfrm>
            <a:off x="6585712" y="4814149"/>
            <a:ext cx="1281076" cy="532464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br-tun192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47" name="타원 46"/>
          <p:cNvSpPr/>
          <p:nvPr/>
        </p:nvSpPr>
        <p:spPr bwMode="auto">
          <a:xfrm>
            <a:off x="6636246" y="4014465"/>
            <a:ext cx="1440160" cy="432048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err="1" smtClean="0">
                <a:latin typeface="+mn-ea"/>
                <a:ea typeface="+mn-ea"/>
                <a:cs typeface="Arials"/>
              </a:rPr>
              <a:t>br-int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52" name="직선 화살표 연결선 51"/>
          <p:cNvCxnSpPr/>
          <p:nvPr/>
        </p:nvCxnSpPr>
        <p:spPr bwMode="auto">
          <a:xfrm flipH="1">
            <a:off x="6996286" y="4475007"/>
            <a:ext cx="105544" cy="365622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3" name="TextBox 52"/>
          <p:cNvSpPr txBox="1"/>
          <p:nvPr/>
        </p:nvSpPr>
        <p:spPr bwMode="auto">
          <a:xfrm>
            <a:off x="5664138" y="4535714"/>
            <a:ext cx="9721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000" b="1" kern="0" noProof="0" dirty="0" err="1" smtClean="0">
                <a:latin typeface="+mn-lt"/>
                <a:ea typeface="+mn-ea"/>
              </a:rPr>
              <a:t>type:patch</a:t>
            </a:r>
            <a:r>
              <a:rPr lang="en-US" altLang="ko-KR" sz="1000" b="1" kern="0" noProof="0" dirty="0" smtClean="0">
                <a:latin typeface="+mn-lt"/>
                <a:ea typeface="+mn-ea"/>
              </a:rPr>
              <a:t> </a:t>
            </a:r>
            <a:endParaRPr kumimoji="1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5448114" y="1206153"/>
            <a:ext cx="3761596" cy="504056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instance 01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58" name="타원 57"/>
          <p:cNvSpPr/>
          <p:nvPr/>
        </p:nvSpPr>
        <p:spPr bwMode="auto">
          <a:xfrm>
            <a:off x="5844158" y="2713198"/>
            <a:ext cx="1152128" cy="568468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qbrbd235bf4-08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5736146" y="3250785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qvbbd235bf4-08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5841690" y="3820241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qvobd235bf4-08</a:t>
            </a:r>
            <a:endParaRPr lang="ko-KR" altLang="en-US" sz="1200" dirty="0">
              <a:latin typeface="+mn-ea"/>
              <a:cs typeface="Arials"/>
            </a:endParaRPr>
          </a:p>
        </p:txBody>
      </p:sp>
      <p:cxnSp>
        <p:nvCxnSpPr>
          <p:cNvPr id="68" name="직선 연결선 67"/>
          <p:cNvCxnSpPr>
            <a:endCxn id="64" idx="0"/>
          </p:cNvCxnSpPr>
          <p:nvPr/>
        </p:nvCxnSpPr>
        <p:spPr bwMode="auto">
          <a:xfrm>
            <a:off x="6368498" y="3474405"/>
            <a:ext cx="103262" cy="345836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직사각형 71"/>
          <p:cNvSpPr/>
          <p:nvPr/>
        </p:nvSpPr>
        <p:spPr bwMode="auto">
          <a:xfrm>
            <a:off x="6168194" y="1710209"/>
            <a:ext cx="828092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eth0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5790059" y="2489578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tabbd235bf4-08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77" name="직선 연결선 76"/>
          <p:cNvCxnSpPr>
            <a:endCxn id="75" idx="0"/>
          </p:cNvCxnSpPr>
          <p:nvPr/>
        </p:nvCxnSpPr>
        <p:spPr bwMode="auto">
          <a:xfrm flipH="1">
            <a:off x="6420129" y="1997252"/>
            <a:ext cx="216117" cy="492326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TextBox 79"/>
          <p:cNvSpPr txBox="1"/>
          <p:nvPr/>
        </p:nvSpPr>
        <p:spPr bwMode="auto">
          <a:xfrm>
            <a:off x="5250092" y="3529483"/>
            <a:ext cx="9721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000" b="1" kern="0" dirty="0" smtClean="0">
                <a:latin typeface="+mn-lt"/>
                <a:ea typeface="+mn-ea"/>
              </a:rPr>
              <a:t>tag=1 (</a:t>
            </a:r>
            <a:r>
              <a:rPr lang="en-US" altLang="ko-KR" sz="1000" b="1" kern="0" dirty="0" err="1" smtClean="0">
                <a:latin typeface="+mn-lt"/>
                <a:ea typeface="+mn-ea"/>
              </a:rPr>
              <a:t>vlan</a:t>
            </a:r>
            <a:r>
              <a:rPr lang="en-US" altLang="ko-KR" sz="1000" b="1" kern="0" dirty="0" smtClean="0">
                <a:latin typeface="+mn-lt"/>
                <a:ea typeface="+mn-ea"/>
              </a:rPr>
              <a:t>)</a:t>
            </a:r>
            <a:r>
              <a:rPr lang="en-US" altLang="ko-KR" sz="1000" b="1" kern="0" noProof="0" dirty="0" smtClean="0">
                <a:latin typeface="+mn-lt"/>
                <a:ea typeface="+mn-ea"/>
              </a:rPr>
              <a:t> </a:t>
            </a:r>
            <a:endParaRPr kumimoji="1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cxnSp>
        <p:nvCxnSpPr>
          <p:cNvPr id="82" name="직선 연결선 81"/>
          <p:cNvCxnSpPr>
            <a:stCxn id="84" idx="4"/>
          </p:cNvCxnSpPr>
          <p:nvPr/>
        </p:nvCxnSpPr>
        <p:spPr bwMode="auto">
          <a:xfrm>
            <a:off x="2528784" y="5375107"/>
            <a:ext cx="123830" cy="223534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직사각형 82"/>
          <p:cNvSpPr/>
          <p:nvPr/>
        </p:nvSpPr>
        <p:spPr bwMode="auto">
          <a:xfrm>
            <a:off x="629984" y="3474404"/>
            <a:ext cx="3780420" cy="2095915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84" name="타원 83"/>
          <p:cNvSpPr/>
          <p:nvPr/>
        </p:nvSpPr>
        <p:spPr bwMode="auto">
          <a:xfrm>
            <a:off x="1962132" y="4842643"/>
            <a:ext cx="1133304" cy="532464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err="1" smtClean="0">
                <a:latin typeface="+mn-ea"/>
                <a:ea typeface="+mn-ea"/>
                <a:cs typeface="Arials"/>
              </a:rPr>
              <a:t>br-tun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85" name="타원 84"/>
          <p:cNvSpPr/>
          <p:nvPr/>
        </p:nvSpPr>
        <p:spPr bwMode="auto">
          <a:xfrm>
            <a:off x="1818116" y="4042959"/>
            <a:ext cx="1440160" cy="432048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err="1" smtClean="0">
                <a:latin typeface="+mn-ea"/>
                <a:ea typeface="+mn-ea"/>
                <a:cs typeface="Arials"/>
              </a:rPr>
              <a:t>br-int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86" name="직선 화살표 연결선 85"/>
          <p:cNvCxnSpPr/>
          <p:nvPr/>
        </p:nvCxnSpPr>
        <p:spPr bwMode="auto">
          <a:xfrm flipH="1">
            <a:off x="2283700" y="4475007"/>
            <a:ext cx="326504" cy="439558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87" name="TextBox 86"/>
          <p:cNvSpPr txBox="1"/>
          <p:nvPr/>
        </p:nvSpPr>
        <p:spPr bwMode="auto">
          <a:xfrm>
            <a:off x="1332062" y="4594408"/>
            <a:ext cx="9721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000" b="1" kern="0" noProof="0" dirty="0" err="1" smtClean="0">
                <a:latin typeface="+mn-lt"/>
                <a:ea typeface="+mn-ea"/>
              </a:rPr>
              <a:t>type:patch</a:t>
            </a:r>
            <a:r>
              <a:rPr lang="en-US" altLang="ko-KR" sz="1000" b="1" kern="0" noProof="0" dirty="0" smtClean="0">
                <a:latin typeface="+mn-lt"/>
                <a:ea typeface="+mn-ea"/>
              </a:rPr>
              <a:t> </a:t>
            </a:r>
            <a:endParaRPr kumimoji="1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90" name="직사각형 89"/>
          <p:cNvSpPr/>
          <p:nvPr/>
        </p:nvSpPr>
        <p:spPr bwMode="auto">
          <a:xfrm>
            <a:off x="3384290" y="3169856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tapd56d9236-17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1023560" y="3162019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tape4d54a6e-19</a:t>
            </a:r>
            <a:endParaRPr lang="ko-KR" altLang="en-US" sz="1200" dirty="0">
              <a:latin typeface="+mn-ea"/>
              <a:cs typeface="Arials"/>
            </a:endParaRPr>
          </a:p>
        </p:txBody>
      </p:sp>
      <p:cxnSp>
        <p:nvCxnSpPr>
          <p:cNvPr id="92" name="직선 연결선 91"/>
          <p:cNvCxnSpPr/>
          <p:nvPr/>
        </p:nvCxnSpPr>
        <p:spPr bwMode="auto">
          <a:xfrm>
            <a:off x="1818116" y="3374033"/>
            <a:ext cx="465584" cy="680234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TextBox 95"/>
          <p:cNvSpPr txBox="1"/>
          <p:nvPr/>
        </p:nvSpPr>
        <p:spPr bwMode="auto">
          <a:xfrm>
            <a:off x="1186667" y="3775704"/>
            <a:ext cx="9721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000" b="1" kern="0" dirty="0" smtClean="0">
                <a:latin typeface="+mn-lt"/>
                <a:ea typeface="+mn-ea"/>
              </a:rPr>
              <a:t>tag=1 (</a:t>
            </a:r>
            <a:r>
              <a:rPr lang="en-US" altLang="ko-KR" sz="1000" b="1" kern="0" dirty="0" err="1" smtClean="0">
                <a:latin typeface="+mn-lt"/>
                <a:ea typeface="+mn-ea"/>
              </a:rPr>
              <a:t>vlan</a:t>
            </a:r>
            <a:r>
              <a:rPr lang="en-US" altLang="ko-KR" sz="1000" b="1" kern="0" dirty="0" smtClean="0">
                <a:latin typeface="+mn-lt"/>
                <a:ea typeface="+mn-ea"/>
              </a:rPr>
              <a:t>)</a:t>
            </a:r>
            <a:r>
              <a:rPr lang="en-US" altLang="ko-KR" sz="1000" b="1" kern="0" noProof="0" dirty="0" smtClean="0">
                <a:latin typeface="+mn-lt"/>
                <a:ea typeface="+mn-ea"/>
              </a:rPr>
              <a:t> </a:t>
            </a:r>
            <a:endParaRPr kumimoji="1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3095436" y="3808046"/>
            <a:ext cx="9721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000" b="1" kern="0" dirty="0" smtClean="0">
                <a:latin typeface="+mn-lt"/>
                <a:ea typeface="+mn-ea"/>
              </a:rPr>
              <a:t>tag=2 (</a:t>
            </a:r>
            <a:r>
              <a:rPr lang="en-US" altLang="ko-KR" sz="1000" b="1" kern="0" dirty="0" err="1" smtClean="0">
                <a:latin typeface="+mn-lt"/>
                <a:ea typeface="+mn-ea"/>
              </a:rPr>
              <a:t>vlan</a:t>
            </a:r>
            <a:r>
              <a:rPr lang="en-US" altLang="ko-KR" sz="1000" b="1" kern="0" dirty="0" smtClean="0">
                <a:latin typeface="+mn-lt"/>
                <a:ea typeface="+mn-ea"/>
              </a:rPr>
              <a:t>)</a:t>
            </a:r>
            <a:r>
              <a:rPr lang="en-US" altLang="ko-KR" sz="1000" b="1" kern="0" noProof="0" dirty="0" smtClean="0">
                <a:latin typeface="+mn-lt"/>
                <a:ea typeface="+mn-ea"/>
              </a:rPr>
              <a:t> </a:t>
            </a:r>
            <a:endParaRPr kumimoji="1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cxnSp>
        <p:nvCxnSpPr>
          <p:cNvPr id="98" name="직선 연결선 97"/>
          <p:cNvCxnSpPr>
            <a:stCxn id="90" idx="2"/>
          </p:cNvCxnSpPr>
          <p:nvPr/>
        </p:nvCxnSpPr>
        <p:spPr bwMode="auto">
          <a:xfrm flipH="1">
            <a:off x="2844230" y="3393476"/>
            <a:ext cx="1170130" cy="687281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9" name="직사각형 98"/>
          <p:cNvSpPr/>
          <p:nvPr/>
        </p:nvSpPr>
        <p:spPr bwMode="auto">
          <a:xfrm>
            <a:off x="737576" y="2358281"/>
            <a:ext cx="1548172" cy="79208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dnsqmasq1</a:t>
            </a:r>
          </a:p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(process)</a:t>
            </a:r>
            <a:endParaRPr lang="ko-KR" altLang="en-US" sz="1200" dirty="0">
              <a:latin typeface="+mn-ea"/>
              <a:cs typeface="Arials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107926" y="2363405"/>
            <a:ext cx="629650" cy="79208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qhdcp-namespace1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3096258" y="2358281"/>
            <a:ext cx="1548172" cy="79208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dnsqmasq2</a:t>
            </a:r>
          </a:p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(process)</a:t>
            </a:r>
            <a:endParaRPr lang="ko-KR" altLang="en-US" sz="1200" dirty="0">
              <a:latin typeface="+mn-ea"/>
              <a:cs typeface="Arials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2466608" y="2363405"/>
            <a:ext cx="629650" cy="79208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qhdcp-namespace1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03" name="타원 102"/>
          <p:cNvSpPr/>
          <p:nvPr/>
        </p:nvSpPr>
        <p:spPr bwMode="auto">
          <a:xfrm>
            <a:off x="3202173" y="4828806"/>
            <a:ext cx="1133304" cy="532464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err="1" smtClean="0">
                <a:latin typeface="+mn-ea"/>
                <a:ea typeface="+mn-ea"/>
                <a:cs typeface="Arials"/>
              </a:rPr>
              <a:t>br-tun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104" name="직선 화살표 연결선 103"/>
          <p:cNvCxnSpPr>
            <a:endCxn id="103" idx="0"/>
          </p:cNvCxnSpPr>
          <p:nvPr/>
        </p:nvCxnSpPr>
        <p:spPr bwMode="auto">
          <a:xfrm>
            <a:off x="2953797" y="4457904"/>
            <a:ext cx="815028" cy="370902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05" name="타원 104"/>
          <p:cNvSpPr/>
          <p:nvPr/>
        </p:nvSpPr>
        <p:spPr bwMode="auto">
          <a:xfrm>
            <a:off x="8076406" y="4781935"/>
            <a:ext cx="1133304" cy="532464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err="1" smtClean="0">
                <a:latin typeface="+mn-ea"/>
                <a:ea typeface="+mn-ea"/>
                <a:cs typeface="Arials"/>
              </a:rPr>
              <a:t>br-tun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106" name="직선 연결선 105"/>
          <p:cNvCxnSpPr/>
          <p:nvPr/>
        </p:nvCxnSpPr>
        <p:spPr bwMode="auto">
          <a:xfrm>
            <a:off x="8643058" y="5290905"/>
            <a:ext cx="73609" cy="244716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>
            <a:endCxn id="105" idx="0"/>
          </p:cNvCxnSpPr>
          <p:nvPr/>
        </p:nvCxnSpPr>
        <p:spPr bwMode="auto">
          <a:xfrm>
            <a:off x="7894197" y="4387539"/>
            <a:ext cx="748861" cy="394396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11" name="직사각형 110"/>
          <p:cNvSpPr/>
          <p:nvPr/>
        </p:nvSpPr>
        <p:spPr bwMode="auto">
          <a:xfrm>
            <a:off x="8076406" y="1707211"/>
            <a:ext cx="828092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eth1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12" name="타원 111"/>
          <p:cNvSpPr/>
          <p:nvPr/>
        </p:nvSpPr>
        <p:spPr bwMode="auto">
          <a:xfrm>
            <a:off x="7671234" y="2750191"/>
            <a:ext cx="1152128" cy="568468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qbrba198b38-fe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13" name="직사각형 112"/>
          <p:cNvSpPr/>
          <p:nvPr/>
        </p:nvSpPr>
        <p:spPr bwMode="auto">
          <a:xfrm>
            <a:off x="7563222" y="3287778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qvbbd235bf4-08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14" name="직사각형 113"/>
          <p:cNvSpPr/>
          <p:nvPr/>
        </p:nvSpPr>
        <p:spPr bwMode="auto">
          <a:xfrm>
            <a:off x="7668766" y="3857234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qvoba198b38-fe</a:t>
            </a:r>
            <a:endParaRPr lang="ko-KR" altLang="en-US" sz="1200" dirty="0">
              <a:latin typeface="+mn-ea"/>
              <a:cs typeface="Arials"/>
            </a:endParaRPr>
          </a:p>
        </p:txBody>
      </p:sp>
      <p:cxnSp>
        <p:nvCxnSpPr>
          <p:cNvPr id="115" name="직선 연결선 114"/>
          <p:cNvCxnSpPr>
            <a:endCxn id="114" idx="0"/>
          </p:cNvCxnSpPr>
          <p:nvPr/>
        </p:nvCxnSpPr>
        <p:spPr bwMode="auto">
          <a:xfrm>
            <a:off x="8195574" y="3511398"/>
            <a:ext cx="103262" cy="345836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6" name="직사각형 115"/>
          <p:cNvSpPr/>
          <p:nvPr/>
        </p:nvSpPr>
        <p:spPr bwMode="auto">
          <a:xfrm>
            <a:off x="7617135" y="2526571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tapba198b38-fe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117" name="직선 연결선 116"/>
          <p:cNvCxnSpPr>
            <a:endCxn id="116" idx="0"/>
          </p:cNvCxnSpPr>
          <p:nvPr/>
        </p:nvCxnSpPr>
        <p:spPr bwMode="auto">
          <a:xfrm flipH="1">
            <a:off x="8247205" y="2034245"/>
            <a:ext cx="216117" cy="492326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8" name="TextBox 117"/>
          <p:cNvSpPr txBox="1"/>
          <p:nvPr/>
        </p:nvSpPr>
        <p:spPr bwMode="auto">
          <a:xfrm>
            <a:off x="8298836" y="3566476"/>
            <a:ext cx="9721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000" b="1" kern="0" dirty="0" smtClean="0">
                <a:latin typeface="+mn-lt"/>
                <a:ea typeface="+mn-ea"/>
              </a:rPr>
              <a:t>tag=2 (</a:t>
            </a:r>
            <a:r>
              <a:rPr lang="en-US" altLang="ko-KR" sz="1000" b="1" kern="0" dirty="0" err="1" smtClean="0">
                <a:latin typeface="+mn-lt"/>
                <a:ea typeface="+mn-ea"/>
              </a:rPr>
              <a:t>vlan</a:t>
            </a:r>
            <a:r>
              <a:rPr lang="en-US" altLang="ko-KR" sz="1000" b="1" kern="0" dirty="0" smtClean="0">
                <a:latin typeface="+mn-lt"/>
                <a:ea typeface="+mn-ea"/>
              </a:rPr>
              <a:t>)</a:t>
            </a:r>
            <a:r>
              <a:rPr lang="en-US" altLang="ko-KR" sz="1000" b="1" kern="0" noProof="0" dirty="0" smtClean="0">
                <a:latin typeface="+mn-lt"/>
                <a:ea typeface="+mn-ea"/>
              </a:rPr>
              <a:t> </a:t>
            </a:r>
            <a:endParaRPr kumimoji="1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4140374" y="6501455"/>
            <a:ext cx="75608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400" b="1" kern="0" dirty="0" err="1" smtClean="0">
                <a:latin typeface="+mn-lt"/>
                <a:ea typeface="+mn-ea"/>
              </a:rPr>
              <a:t>vxlan</a:t>
            </a:r>
            <a:endParaRPr kumimoji="1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69" name="TextBox 68"/>
          <p:cNvSpPr txBox="1"/>
          <p:nvPr/>
        </p:nvSpPr>
        <p:spPr bwMode="auto">
          <a:xfrm>
            <a:off x="5612414" y="6809232"/>
            <a:ext cx="75608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400" b="1" kern="0" dirty="0" err="1" smtClean="0">
                <a:latin typeface="+mn-lt"/>
                <a:ea typeface="+mn-ea"/>
              </a:rPr>
              <a:t>vxlan</a:t>
            </a:r>
            <a:endParaRPr kumimoji="1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045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</a:rPr>
              <a:t>3-3. </a:t>
            </a:r>
            <a:r>
              <a:rPr lang="en-US" altLang="ko-KR" sz="2000" dirty="0" err="1">
                <a:latin typeface="+mn-ea"/>
              </a:rPr>
              <a:t>osc.answer</a:t>
            </a:r>
            <a:r>
              <a:rPr lang="en-US" altLang="ko-KR" sz="2000" dirty="0">
                <a:latin typeface="+mn-ea"/>
              </a:rPr>
              <a:t> (OVS </a:t>
            </a:r>
            <a:r>
              <a:rPr lang="en-US" altLang="ko-KR" sz="2000" dirty="0" smtClean="0">
                <a:latin typeface="+mn-ea"/>
              </a:rPr>
              <a:t>VXLAN</a:t>
            </a:r>
            <a:r>
              <a:rPr lang="en-US" altLang="ko-KR" sz="2000" dirty="0">
                <a:latin typeface="+mn-ea"/>
              </a:rPr>
              <a:t>)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36" name="TextBox 35"/>
          <p:cNvSpPr txBox="1"/>
          <p:nvPr/>
        </p:nvSpPr>
        <p:spPr bwMode="auto">
          <a:xfrm>
            <a:off x="474472" y="738101"/>
            <a:ext cx="44219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800" b="1" kern="0" dirty="0" smtClean="0">
                <a:latin typeface="+mn-ea"/>
                <a:ea typeface="+mn-ea"/>
              </a:rPr>
              <a:t>1. controller/compute Network </a:t>
            </a:r>
            <a:r>
              <a:rPr lang="ko-KR" altLang="en-US" sz="1800" b="1" kern="0" dirty="0" smtClean="0">
                <a:latin typeface="+mn-ea"/>
                <a:ea typeface="+mn-ea"/>
              </a:rPr>
              <a:t>구조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" t="5424" r="6416" b="5861"/>
          <a:stretch/>
        </p:blipFill>
        <p:spPr bwMode="auto">
          <a:xfrm>
            <a:off x="553057" y="1206153"/>
            <a:ext cx="9095929" cy="536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 bwMode="auto">
          <a:xfrm>
            <a:off x="2484190" y="2322277"/>
            <a:ext cx="6364637" cy="36004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5472522" y="5886673"/>
            <a:ext cx="3952369" cy="18002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215938" y="6420570"/>
            <a:ext cx="10225050" cy="880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600" kern="0" dirty="0" smtClean="0">
                <a:latin typeface="+mn-ea"/>
                <a:ea typeface="+mn-ea"/>
              </a:rPr>
              <a:t>※ compute</a:t>
            </a:r>
            <a:r>
              <a:rPr lang="ko-KR" altLang="en-US" sz="1600" kern="0" dirty="0" smtClean="0">
                <a:latin typeface="+mn-ea"/>
                <a:ea typeface="+mn-ea"/>
              </a:rPr>
              <a:t>에 </a:t>
            </a:r>
            <a:r>
              <a:rPr lang="en-US" altLang="ko-KR" sz="1600" kern="0" dirty="0" err="1" smtClean="0">
                <a:latin typeface="+mn-ea"/>
                <a:ea typeface="+mn-ea"/>
              </a:rPr>
              <a:t>vxlan</a:t>
            </a:r>
            <a:r>
              <a:rPr lang="en-US" altLang="ko-KR" sz="1600" kern="0" dirty="0" smtClean="0">
                <a:latin typeface="+mn-ea"/>
                <a:ea typeface="+mn-ea"/>
              </a:rPr>
              <a:t> port</a:t>
            </a:r>
            <a:r>
              <a:rPr lang="ko-KR" altLang="en-US" sz="1600" kern="0" dirty="0" smtClean="0">
                <a:latin typeface="+mn-ea"/>
                <a:ea typeface="+mn-ea"/>
              </a:rPr>
              <a:t>는 명령어 생성필요</a:t>
            </a:r>
            <a:endParaRPr lang="en-US" altLang="ko-KR" sz="1600" kern="0" dirty="0" smtClean="0">
              <a:latin typeface="+mn-ea"/>
              <a:ea typeface="+mn-ea"/>
            </a:endParaRPr>
          </a:p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kumimoji="1" lang="en-US" altLang="ko-KR" sz="160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ovs-vsctl</a:t>
            </a:r>
            <a:r>
              <a:rPr kumimoji="1" lang="en-US" altLang="ko-KR" sz="160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 add-port </a:t>
            </a:r>
            <a:r>
              <a:rPr kumimoji="1" lang="en-US" altLang="ko-KR" sz="1600" i="0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br-tun</a:t>
            </a:r>
            <a:r>
              <a:rPr kumimoji="1" lang="en-US" altLang="ko-KR" sz="160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 vxlan-1515 </a:t>
            </a:r>
            <a:r>
              <a:rPr lang="en-US" altLang="ko-KR" sz="1600" kern="0" dirty="0" smtClean="0">
                <a:latin typeface="+mn-ea"/>
                <a:ea typeface="+mn-ea"/>
              </a:rPr>
              <a:t>--</a:t>
            </a:r>
            <a:r>
              <a:rPr kumimoji="1" lang="en-US" altLang="ko-KR" sz="160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 set interface vxlan-1515 type=</a:t>
            </a:r>
            <a:r>
              <a:rPr kumimoji="1" lang="en-US" altLang="ko-KR" sz="1600" i="0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vxlan</a:t>
            </a:r>
            <a:r>
              <a:rPr kumimoji="1" lang="en-US" altLang="ko-KR" sz="160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 options=</a:t>
            </a:r>
            <a:r>
              <a:rPr kumimoji="1" lang="en-US" altLang="ko-KR" sz="1600" i="0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df_default</a:t>
            </a:r>
            <a:r>
              <a:rPr kumimoji="1" lang="en-US" altLang="ko-KR" sz="160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=“true”,</a:t>
            </a:r>
            <a:r>
              <a:rPr kumimoji="1" lang="en-US" altLang="ko-KR" sz="1600" i="0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in_key</a:t>
            </a:r>
            <a:r>
              <a:rPr kumimoji="1" lang="en-US" altLang="ko-KR" sz="160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=</a:t>
            </a:r>
            <a:r>
              <a:rPr kumimoji="1" lang="en-US" altLang="ko-KR" sz="1600" i="0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flow,local_ip</a:t>
            </a:r>
            <a:r>
              <a:rPr lang="en-US" altLang="ko-KR" sz="1600" kern="0" dirty="0" smtClean="0">
                <a:latin typeface="+mn-ea"/>
                <a:ea typeface="+mn-ea"/>
              </a:rPr>
              <a:t>=“30.30.30.176”,out_key=</a:t>
            </a:r>
            <a:r>
              <a:rPr lang="en-US" altLang="ko-KR" sz="1600" kern="0" dirty="0" err="1" smtClean="0">
                <a:latin typeface="+mn-ea"/>
                <a:ea typeface="+mn-ea"/>
              </a:rPr>
              <a:t>flow,remote_ip</a:t>
            </a:r>
            <a:r>
              <a:rPr lang="en-US" altLang="ko-KR" sz="1600" kern="0" dirty="0" smtClean="0">
                <a:latin typeface="+mn-ea"/>
                <a:ea typeface="+mn-ea"/>
              </a:rPr>
              <a:t>=“30.30.30.156”</a:t>
            </a:r>
            <a:r>
              <a:rPr kumimoji="1" lang="en-US" altLang="ko-KR" sz="160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endParaRPr kumimoji="1" lang="ko-KR" altLang="en-US" sz="16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190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3-3. </a:t>
            </a:r>
            <a:r>
              <a:rPr lang="en-US" altLang="ko-KR" sz="2000" dirty="0" err="1" smtClean="0">
                <a:latin typeface="+mn-ea"/>
                <a:ea typeface="+mn-ea"/>
              </a:rPr>
              <a:t>osc.answer</a:t>
            </a:r>
            <a:r>
              <a:rPr lang="en-US" altLang="ko-KR" sz="2000" dirty="0" smtClean="0">
                <a:latin typeface="+mn-ea"/>
                <a:ea typeface="+mn-ea"/>
              </a:rPr>
              <a:t> (OVS VXLAN)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36" name="TextBox 35"/>
          <p:cNvSpPr txBox="1"/>
          <p:nvPr/>
        </p:nvSpPr>
        <p:spPr bwMode="auto">
          <a:xfrm>
            <a:off x="474472" y="738101"/>
            <a:ext cx="55381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800" b="1" kern="0" dirty="0" smtClean="0">
                <a:latin typeface="+mn-ea"/>
                <a:ea typeface="+mn-ea"/>
              </a:rPr>
              <a:t>1</a:t>
            </a:r>
            <a:r>
              <a:rPr lang="en-US" altLang="ko-KR" sz="1800" b="1" kern="0" dirty="0">
                <a:latin typeface="+mn-ea"/>
                <a:ea typeface="+mn-ea"/>
              </a:rPr>
              <a:t>. controller/ compute </a:t>
            </a:r>
            <a:r>
              <a:rPr lang="en-US" altLang="ko-KR" sz="1800" b="1" kern="0" dirty="0" smtClean="0">
                <a:latin typeface="+mn-ea"/>
                <a:ea typeface="+mn-ea"/>
              </a:rPr>
              <a:t>host </a:t>
            </a:r>
            <a:r>
              <a:rPr lang="ko-KR" altLang="en-US" sz="1800" b="1" kern="0" dirty="0" smtClean="0">
                <a:latin typeface="+mn-ea"/>
                <a:ea typeface="+mn-ea"/>
              </a:rPr>
              <a:t>인터페이스 설정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33" name="TextBox 32"/>
          <p:cNvSpPr txBox="1"/>
          <p:nvPr/>
        </p:nvSpPr>
        <p:spPr bwMode="auto">
          <a:xfrm>
            <a:off x="719994" y="6017747"/>
            <a:ext cx="681999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400" kern="0" dirty="0" smtClean="0">
                <a:latin typeface="+mn-ea"/>
                <a:ea typeface="+mn-ea"/>
              </a:rPr>
              <a:t>※ </a:t>
            </a:r>
            <a:r>
              <a:rPr lang="en-US" altLang="ko-KR" sz="1400" kern="0" dirty="0" err="1" smtClean="0">
                <a:latin typeface="+mn-ea"/>
                <a:ea typeface="+mn-ea"/>
              </a:rPr>
              <a:t>iptables</a:t>
            </a:r>
            <a:r>
              <a:rPr lang="en-US" altLang="ko-KR" sz="1400" kern="0" dirty="0" smtClean="0">
                <a:latin typeface="+mn-ea"/>
                <a:ea typeface="+mn-ea"/>
              </a:rPr>
              <a:t> –L </a:t>
            </a:r>
            <a:r>
              <a:rPr lang="ko-KR" altLang="en-US" sz="1400" kern="0" dirty="0" smtClean="0">
                <a:latin typeface="+mn-ea"/>
                <a:ea typeface="+mn-ea"/>
              </a:rPr>
              <a:t>로 확인하면 </a:t>
            </a:r>
            <a:r>
              <a:rPr lang="ko-KR" altLang="en-US" sz="1400" kern="0" dirty="0" err="1" smtClean="0">
                <a:latin typeface="+mn-ea"/>
                <a:ea typeface="+mn-ea"/>
              </a:rPr>
              <a:t>설정값이</a:t>
            </a:r>
            <a:r>
              <a:rPr lang="ko-KR" altLang="en-US" sz="1400" kern="0" dirty="0" smtClean="0">
                <a:latin typeface="+mn-ea"/>
                <a:ea typeface="+mn-ea"/>
              </a:rPr>
              <a:t> 자동으로 들어가 있음</a:t>
            </a:r>
            <a:endParaRPr kumimoji="1" lang="ko-KR" altLang="en-US" sz="1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t="5435" r="6376" b="27791"/>
          <a:stretch/>
        </p:blipFill>
        <p:spPr bwMode="auto">
          <a:xfrm>
            <a:off x="575978" y="1107433"/>
            <a:ext cx="9063323" cy="4924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 bwMode="auto">
          <a:xfrm>
            <a:off x="719994" y="6325524"/>
            <a:ext cx="6819992" cy="1341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400" kern="0" dirty="0" smtClean="0">
                <a:latin typeface="+mn-ea"/>
                <a:ea typeface="+mn-ea"/>
              </a:rPr>
              <a:t>※ /</a:t>
            </a:r>
            <a:r>
              <a:rPr lang="en-US" altLang="ko-KR" sz="1400" kern="0" dirty="0" err="1" smtClean="0">
                <a:latin typeface="+mn-ea"/>
                <a:ea typeface="+mn-ea"/>
              </a:rPr>
              <a:t>etc</a:t>
            </a:r>
            <a:r>
              <a:rPr lang="en-US" altLang="ko-KR" sz="1400" kern="0" dirty="0" smtClean="0">
                <a:latin typeface="+mn-ea"/>
                <a:ea typeface="+mn-ea"/>
              </a:rPr>
              <a:t>/neutron/plugins/</a:t>
            </a:r>
            <a:r>
              <a:rPr lang="en-US" altLang="ko-KR" sz="1400" kern="0" dirty="0" err="1" smtClean="0">
                <a:latin typeface="+mn-ea"/>
                <a:ea typeface="+mn-ea"/>
              </a:rPr>
              <a:t>openvswitch</a:t>
            </a:r>
            <a:r>
              <a:rPr lang="en-US" altLang="ko-KR" sz="1400" kern="0" dirty="0" smtClean="0">
                <a:latin typeface="+mn-ea"/>
                <a:ea typeface="+mn-ea"/>
              </a:rPr>
              <a:t>/ovs_neutron_plugin.ini</a:t>
            </a:r>
            <a:r>
              <a:rPr lang="ko-KR" altLang="en-US" sz="1400" kern="0" dirty="0" smtClean="0">
                <a:latin typeface="+mn-ea"/>
                <a:ea typeface="+mn-ea"/>
              </a:rPr>
              <a:t>파일에 </a:t>
            </a:r>
            <a:endParaRPr lang="en-US" altLang="ko-KR" sz="1400" kern="0" dirty="0" smtClean="0">
              <a:latin typeface="+mn-ea"/>
              <a:ea typeface="+mn-ea"/>
            </a:endParaRPr>
          </a:p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400" kern="0" dirty="0" err="1" smtClean="0">
                <a:latin typeface="+mn-ea"/>
                <a:ea typeface="+mn-ea"/>
              </a:rPr>
              <a:t>integration_bridge</a:t>
            </a:r>
            <a:r>
              <a:rPr lang="en-US" altLang="ko-KR" sz="1400" kern="0" dirty="0" smtClean="0">
                <a:latin typeface="+mn-ea"/>
                <a:ea typeface="+mn-ea"/>
              </a:rPr>
              <a:t>=</a:t>
            </a:r>
            <a:r>
              <a:rPr lang="en-US" altLang="ko-KR" sz="1400" kern="0" dirty="0" err="1" smtClean="0">
                <a:latin typeface="+mn-ea"/>
                <a:ea typeface="+mn-ea"/>
              </a:rPr>
              <a:t>br-int</a:t>
            </a:r>
            <a:endParaRPr lang="en-US" altLang="ko-KR" sz="1400" kern="0" dirty="0" smtClean="0">
              <a:latin typeface="+mn-ea"/>
              <a:ea typeface="+mn-ea"/>
            </a:endParaRPr>
          </a:p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kumimoji="1" lang="en-US" altLang="ko-KR" sz="140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tunnel_bridge</a:t>
            </a:r>
            <a:r>
              <a:rPr kumimoji="1" lang="en-US" altLang="ko-KR" sz="1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=</a:t>
            </a:r>
            <a:r>
              <a:rPr kumimoji="1" lang="en-US" altLang="ko-KR" sz="140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br-tun</a:t>
            </a:r>
            <a:endParaRPr kumimoji="1" lang="en-US" altLang="ko-KR" sz="1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400" kern="0" dirty="0" err="1" smtClean="0">
                <a:latin typeface="+mn-ea"/>
                <a:ea typeface="+mn-ea"/>
              </a:rPr>
              <a:t>local_ip</a:t>
            </a:r>
            <a:r>
              <a:rPr lang="en-US" altLang="ko-KR" sz="1400" kern="0" dirty="0" smtClean="0">
                <a:latin typeface="+mn-ea"/>
                <a:ea typeface="+mn-ea"/>
              </a:rPr>
              <a:t>= 20.20.20.165</a:t>
            </a:r>
          </a:p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kumimoji="1" lang="en-US" altLang="ko-KR" sz="140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tunnel_types</a:t>
            </a:r>
            <a:r>
              <a:rPr kumimoji="1" lang="en-US" altLang="ko-KR" sz="1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=</a:t>
            </a:r>
            <a:r>
              <a:rPr kumimoji="1" lang="en-US" altLang="ko-KR" sz="140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vxlan</a:t>
            </a:r>
            <a:endParaRPr kumimoji="1" lang="ko-KR" altLang="en-US" sz="1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484190" y="2322277"/>
            <a:ext cx="6364637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2484189" y="4626533"/>
            <a:ext cx="6364637" cy="36004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</p:spTree>
    <p:extLst>
      <p:ext uri="{BB962C8B-B14F-4D97-AF65-F5344CB8AC3E}">
        <p14:creationId xmlns:p14="http://schemas.microsoft.com/office/powerpoint/2010/main" val="347483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3-3. </a:t>
            </a:r>
            <a:r>
              <a:rPr lang="en-US" altLang="ko-KR" sz="2000" dirty="0" err="1" smtClean="0">
                <a:latin typeface="+mn-ea"/>
                <a:ea typeface="+mn-ea"/>
              </a:rPr>
              <a:t>osc.answer</a:t>
            </a:r>
            <a:r>
              <a:rPr lang="en-US" altLang="ko-KR" sz="2000" dirty="0" smtClean="0">
                <a:latin typeface="+mn-ea"/>
                <a:ea typeface="+mn-ea"/>
              </a:rPr>
              <a:t> (OVS VXLAN)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36" name="TextBox 35"/>
          <p:cNvSpPr txBox="1"/>
          <p:nvPr/>
        </p:nvSpPr>
        <p:spPr bwMode="auto">
          <a:xfrm>
            <a:off x="474472" y="738101"/>
            <a:ext cx="53220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800" b="1" kern="0" dirty="0" smtClean="0">
                <a:latin typeface="+mn-ea"/>
                <a:ea typeface="+mn-ea"/>
              </a:rPr>
              <a:t>1. </a:t>
            </a:r>
            <a:r>
              <a:rPr lang="en-US" altLang="ko-KR" sz="1800" b="1" kern="0" dirty="0">
                <a:latin typeface="+mn-ea"/>
              </a:rPr>
              <a:t>controller/</a:t>
            </a:r>
            <a:r>
              <a:rPr lang="en-US" altLang="ko-KR" sz="1800" b="1" kern="0" dirty="0" smtClean="0">
                <a:latin typeface="+mn-ea"/>
                <a:ea typeface="+mn-ea"/>
              </a:rPr>
              <a:t>compute host </a:t>
            </a:r>
            <a:r>
              <a:rPr lang="ko-KR" altLang="en-US" sz="1800" b="1" kern="0" dirty="0" smtClean="0">
                <a:latin typeface="+mn-ea"/>
                <a:ea typeface="+mn-ea"/>
              </a:rPr>
              <a:t>인터페이스 설정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4" r="4777" b="7677"/>
          <a:stretch/>
        </p:blipFill>
        <p:spPr bwMode="auto">
          <a:xfrm>
            <a:off x="611982" y="1242157"/>
            <a:ext cx="8932068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 bwMode="auto">
          <a:xfrm>
            <a:off x="2484190" y="2322277"/>
            <a:ext cx="6364637" cy="122413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3" name="모서리가 둥근 사각형 설명선 2"/>
          <p:cNvSpPr/>
          <p:nvPr/>
        </p:nvSpPr>
        <p:spPr bwMode="auto">
          <a:xfrm>
            <a:off x="599852" y="6030689"/>
            <a:ext cx="4044577" cy="1044116"/>
          </a:xfrm>
          <a:prstGeom prst="wedgeRoundRectCallout">
            <a:avLst>
              <a:gd name="adj1" fmla="val 7725"/>
              <a:gd name="adj2" fmla="val -296015"/>
              <a:gd name="adj3" fmla="val 16667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 smtClean="0">
                <a:solidFill>
                  <a:srgbClr val="FF0000"/>
                </a:solidFill>
                <a:latin typeface="+mn-ea"/>
                <a:ea typeface="+mn-ea"/>
                <a:cs typeface="Arials"/>
              </a:rPr>
              <a:t>1. VXLAN</a:t>
            </a:r>
            <a:r>
              <a:rPr lang="ko-KR" altLang="en-US" sz="1200" b="1" dirty="0" smtClean="0">
                <a:solidFill>
                  <a:srgbClr val="FF0000"/>
                </a:solidFill>
                <a:latin typeface="+mn-ea"/>
                <a:ea typeface="+mn-ea"/>
                <a:cs typeface="Arials"/>
              </a:rPr>
              <a:t>의 </a:t>
            </a:r>
            <a:r>
              <a:rPr lang="en-US" altLang="ko-KR" sz="1200" b="1" dirty="0" smtClean="0">
                <a:solidFill>
                  <a:srgbClr val="FF0000"/>
                </a:solidFill>
                <a:latin typeface="+mn-ea"/>
                <a:ea typeface="+mn-ea"/>
                <a:cs typeface="Arials"/>
              </a:rPr>
              <a:t>VNI</a:t>
            </a:r>
            <a:r>
              <a:rPr lang="ko-KR" altLang="en-US" sz="1200" b="1" dirty="0" smtClean="0">
                <a:solidFill>
                  <a:srgbClr val="FF0000"/>
                </a:solidFill>
                <a:latin typeface="+mn-ea"/>
                <a:ea typeface="+mn-ea"/>
                <a:cs typeface="Arials"/>
              </a:rPr>
              <a:t>를 명시</a:t>
            </a:r>
            <a:endParaRPr lang="en-US" altLang="ko-KR" sz="1200" b="1" dirty="0" smtClean="0">
              <a:solidFill>
                <a:srgbClr val="FF0000"/>
              </a:solidFill>
              <a:latin typeface="+mn-ea"/>
              <a:ea typeface="+mn-ea"/>
              <a:cs typeface="Arial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 smtClean="0">
                <a:solidFill>
                  <a:srgbClr val="FF0000"/>
                </a:solidFill>
                <a:latin typeface="+mn-ea"/>
                <a:ea typeface="+mn-ea"/>
                <a:cs typeface="Arials"/>
              </a:rPr>
              <a:t>2. </a:t>
            </a:r>
            <a:r>
              <a:rPr lang="en-US" altLang="ko-KR" sz="1200" b="1" dirty="0" err="1" smtClean="0">
                <a:solidFill>
                  <a:srgbClr val="FF0000"/>
                </a:solidFill>
                <a:latin typeface="+mn-ea"/>
                <a:ea typeface="+mn-ea"/>
                <a:cs typeface="Arials"/>
              </a:rPr>
              <a:t>ovs-vsctl</a:t>
            </a:r>
            <a:r>
              <a:rPr lang="en-US" altLang="ko-KR" sz="1200" b="1" dirty="0" smtClean="0">
                <a:solidFill>
                  <a:srgbClr val="FF0000"/>
                </a:solidFill>
                <a:latin typeface="+mn-ea"/>
                <a:ea typeface="+mn-ea"/>
                <a:cs typeface="Arials"/>
              </a:rPr>
              <a:t> show</a:t>
            </a:r>
            <a:r>
              <a:rPr lang="ko-KR" altLang="en-US" sz="1200" b="1" dirty="0" smtClean="0">
                <a:solidFill>
                  <a:srgbClr val="FF0000"/>
                </a:solidFill>
                <a:latin typeface="+mn-ea"/>
                <a:ea typeface="+mn-ea"/>
                <a:cs typeface="Arials"/>
              </a:rPr>
              <a:t>로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+mn-ea"/>
                <a:ea typeface="+mn-ea"/>
                <a:cs typeface="Arials"/>
              </a:rPr>
              <a:t>보았을때</a:t>
            </a:r>
            <a:r>
              <a:rPr lang="ko-KR" altLang="en-US" sz="1200" b="1" dirty="0" smtClean="0">
                <a:solidFill>
                  <a:srgbClr val="FF0000"/>
                </a:solidFill>
                <a:latin typeface="+mn-ea"/>
                <a:ea typeface="+mn-ea"/>
                <a:cs typeface="Arials"/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  <a:latin typeface="+mn-ea"/>
                <a:ea typeface="+mn-ea"/>
                <a:cs typeface="Arials"/>
              </a:rPr>
              <a:t>tag </a:t>
            </a:r>
            <a:r>
              <a:rPr lang="ko-KR" altLang="en-US" sz="1200" b="1" dirty="0" smtClean="0">
                <a:solidFill>
                  <a:srgbClr val="FF0000"/>
                </a:solidFill>
                <a:latin typeface="+mn-ea"/>
                <a:ea typeface="+mn-ea"/>
                <a:cs typeface="Arials"/>
              </a:rPr>
              <a:t>번호와 </a:t>
            </a:r>
            <a:r>
              <a:rPr lang="en-US" altLang="ko-KR" sz="1200" b="1" dirty="0" smtClean="0">
                <a:solidFill>
                  <a:srgbClr val="FF0000"/>
                </a:solidFill>
                <a:latin typeface="+mn-ea"/>
                <a:ea typeface="+mn-ea"/>
                <a:cs typeface="Arials"/>
              </a:rPr>
              <a:t>1:1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+mn-ea"/>
                <a:ea typeface="+mn-ea"/>
                <a:cs typeface="Arials"/>
              </a:rPr>
              <a:t>매칭</a:t>
            </a:r>
            <a:endParaRPr lang="en-US" altLang="ko-KR" sz="1200" b="1" dirty="0" smtClean="0">
              <a:solidFill>
                <a:srgbClr val="FF0000"/>
              </a:solidFill>
              <a:latin typeface="+mn-ea"/>
              <a:ea typeface="+mn-ea"/>
              <a:cs typeface="Arial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 smtClean="0">
                <a:solidFill>
                  <a:srgbClr val="FF0000"/>
                </a:solidFill>
                <a:latin typeface="+mn-ea"/>
                <a:ea typeface="+mn-ea"/>
                <a:cs typeface="Arials"/>
              </a:rPr>
              <a:t>3.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+mn-ea"/>
                <a:ea typeface="+mn-ea"/>
                <a:cs typeface="Arials"/>
              </a:rPr>
              <a:t>네트워크별로</a:t>
            </a:r>
            <a:r>
              <a:rPr lang="ko-KR" altLang="en-US" sz="1200" b="1" dirty="0" smtClean="0">
                <a:solidFill>
                  <a:srgbClr val="FF0000"/>
                </a:solidFill>
                <a:latin typeface="+mn-ea"/>
                <a:ea typeface="+mn-ea"/>
                <a:cs typeface="Arials"/>
              </a:rPr>
              <a:t> 생성됨  </a:t>
            </a:r>
            <a:endParaRPr lang="en-US" altLang="ko-KR" sz="1200" b="1" dirty="0" smtClean="0">
              <a:solidFill>
                <a:srgbClr val="FF0000"/>
              </a:solidFill>
              <a:latin typeface="+mn-ea"/>
              <a:ea typeface="+mn-ea"/>
              <a:cs typeface="Arial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 smtClean="0">
                <a:solidFill>
                  <a:srgbClr val="FF0000"/>
                </a:solidFill>
                <a:latin typeface="+mn-ea"/>
                <a:ea typeface="+mn-ea"/>
                <a:cs typeface="Arials"/>
              </a:rPr>
              <a:t>4. tag 4095</a:t>
            </a:r>
            <a:r>
              <a:rPr lang="ko-KR" altLang="en-US" sz="1200" b="1" dirty="0" smtClean="0">
                <a:solidFill>
                  <a:srgbClr val="FF0000"/>
                </a:solidFill>
                <a:latin typeface="+mn-ea"/>
                <a:ea typeface="+mn-ea"/>
                <a:cs typeface="Arials"/>
              </a:rPr>
              <a:t>의 목적</a:t>
            </a:r>
            <a:r>
              <a:rPr lang="en-US" altLang="ko-KR" sz="1200" b="1" smtClean="0">
                <a:solidFill>
                  <a:srgbClr val="FF0000"/>
                </a:solidFill>
                <a:latin typeface="+mn-ea"/>
                <a:ea typeface="+mn-ea"/>
                <a:cs typeface="Arials"/>
              </a:rPr>
              <a:t>? </a:t>
            </a:r>
            <a:endParaRPr lang="ko-KR" altLang="en-US" sz="1200" b="1" dirty="0" smtClean="0">
              <a:solidFill>
                <a:srgbClr val="FF0000"/>
              </a:solidFill>
              <a:latin typeface="+mn-ea"/>
              <a:ea typeface="+mn-ea"/>
              <a:cs typeface="Arials"/>
            </a:endParaRPr>
          </a:p>
        </p:txBody>
      </p:sp>
    </p:spTree>
    <p:extLst>
      <p:ext uri="{BB962C8B-B14F-4D97-AF65-F5344CB8AC3E}">
        <p14:creationId xmlns:p14="http://schemas.microsoft.com/office/powerpoint/2010/main" val="366051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9577064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4. </a:t>
            </a:r>
            <a:r>
              <a:rPr lang="en-US" altLang="ko-KR" sz="2000" dirty="0" err="1" smtClean="0">
                <a:latin typeface="+mn-ea"/>
                <a:ea typeface="+mn-ea"/>
              </a:rPr>
              <a:t>osc.answer</a:t>
            </a:r>
            <a:r>
              <a:rPr lang="en-US" altLang="ko-KR" sz="2000" dirty="0" smtClean="0">
                <a:latin typeface="+mn-ea"/>
                <a:ea typeface="+mn-ea"/>
              </a:rPr>
              <a:t> (OVS </a:t>
            </a:r>
            <a:r>
              <a:rPr lang="en-US" altLang="ko-KR" sz="2000" dirty="0" err="1" smtClean="0">
                <a:latin typeface="+mn-ea"/>
                <a:ea typeface="+mn-ea"/>
              </a:rPr>
              <a:t>VLAN+Router</a:t>
            </a:r>
            <a:r>
              <a:rPr lang="en-US" altLang="ko-KR" sz="2000" dirty="0" smtClean="0">
                <a:latin typeface="+mn-ea"/>
                <a:ea typeface="+mn-ea"/>
              </a:rPr>
              <a:t>)= VLAN</a:t>
            </a:r>
            <a:r>
              <a:rPr lang="ko-KR" altLang="en-US" sz="2000" dirty="0" smtClean="0">
                <a:latin typeface="+mn-ea"/>
                <a:ea typeface="+mn-ea"/>
              </a:rPr>
              <a:t>과 동일하게 </a:t>
            </a:r>
            <a:r>
              <a:rPr lang="ko-KR" altLang="en-US" sz="2000" dirty="0" err="1" smtClean="0">
                <a:latin typeface="+mn-ea"/>
                <a:ea typeface="+mn-ea"/>
              </a:rPr>
              <a:t>만든후</a:t>
            </a:r>
            <a:r>
              <a:rPr lang="ko-KR" altLang="en-US" sz="2000" dirty="0" smtClean="0">
                <a:latin typeface="+mn-ea"/>
                <a:ea typeface="+mn-ea"/>
              </a:rPr>
              <a:t> </a:t>
            </a:r>
            <a:r>
              <a:rPr lang="en-US" altLang="ko-KR" sz="2000" dirty="0" smtClean="0">
                <a:latin typeface="+mn-ea"/>
                <a:ea typeface="+mn-ea"/>
              </a:rPr>
              <a:t>Router </a:t>
            </a:r>
            <a:r>
              <a:rPr lang="ko-KR" altLang="en-US" sz="2000" dirty="0" smtClean="0">
                <a:latin typeface="+mn-ea"/>
                <a:ea typeface="+mn-ea"/>
              </a:rPr>
              <a:t>추가</a:t>
            </a:r>
            <a:r>
              <a:rPr lang="en-US" altLang="ko-KR" sz="2000" dirty="0" smtClean="0">
                <a:latin typeface="+mn-ea"/>
                <a:ea typeface="+mn-ea"/>
              </a:rPr>
              <a:t>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1962" y="921842"/>
            <a:ext cx="486054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/>
              <a:t># A comma separated list of network type driver </a:t>
            </a:r>
            <a:r>
              <a:rPr lang="en-US" altLang="ko-KR" dirty="0" err="1"/>
              <a:t>entrypoints</a:t>
            </a:r>
            <a:r>
              <a:rPr lang="en-US" altLang="ko-KR" dirty="0"/>
              <a:t> to be</a:t>
            </a:r>
          </a:p>
          <a:p>
            <a:pPr algn="l"/>
            <a:r>
              <a:rPr lang="en-US" altLang="ko-KR" dirty="0"/>
              <a:t># loaded from the neutron.ml2.type_drivers namespace.</a:t>
            </a:r>
          </a:p>
          <a:p>
            <a:pPr algn="l"/>
            <a:r>
              <a:rPr lang="en-US" altLang="ko-KR" b="1" dirty="0">
                <a:solidFill>
                  <a:srgbClr val="FF0000"/>
                </a:solidFill>
              </a:rPr>
              <a:t>CONFIG_NEUTRON_ML2_TYPE_DRIVERS=</a:t>
            </a:r>
            <a:r>
              <a:rPr lang="en-US" altLang="ko-KR" b="1" dirty="0" err="1">
                <a:solidFill>
                  <a:srgbClr val="FF0000"/>
                </a:solidFill>
              </a:rPr>
              <a:t>flat,vlan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ordered list of </a:t>
            </a:r>
            <a:r>
              <a:rPr lang="en-US" altLang="ko-KR" dirty="0" err="1"/>
              <a:t>network_types</a:t>
            </a:r>
            <a:r>
              <a:rPr lang="en-US" altLang="ko-KR" dirty="0"/>
              <a:t> to allocate as</a:t>
            </a:r>
          </a:p>
          <a:p>
            <a:pPr algn="l"/>
            <a:r>
              <a:rPr lang="en-US" altLang="ko-KR" dirty="0"/>
              <a:t># tenant networks. The value 'local' is only useful for single-box</a:t>
            </a:r>
          </a:p>
          <a:p>
            <a:pPr algn="l"/>
            <a:r>
              <a:rPr lang="en-US" altLang="ko-KR" dirty="0"/>
              <a:t># testing but provides no connectivity between hosts.</a:t>
            </a:r>
          </a:p>
          <a:p>
            <a:pPr algn="l"/>
            <a:r>
              <a:rPr lang="en-US" altLang="ko-KR" b="1" dirty="0">
                <a:solidFill>
                  <a:srgbClr val="FF0000"/>
                </a:solidFill>
              </a:rPr>
              <a:t>CONFIG_NEUTRON_ML2_TENANT_NETWORK_TYPES=</a:t>
            </a:r>
            <a:r>
              <a:rPr lang="en-US" altLang="ko-KR" b="1" dirty="0" err="1">
                <a:solidFill>
                  <a:srgbClr val="FF0000"/>
                </a:solidFill>
              </a:rPr>
              <a:t>vlan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ordered list of networking mechanism driver</a:t>
            </a:r>
          </a:p>
          <a:p>
            <a:pPr algn="l"/>
            <a:r>
              <a:rPr lang="en-US" altLang="ko-KR" dirty="0"/>
              <a:t># </a:t>
            </a:r>
            <a:r>
              <a:rPr lang="en-US" altLang="ko-KR" dirty="0" err="1"/>
              <a:t>entrypoints</a:t>
            </a:r>
            <a:r>
              <a:rPr lang="en-US" altLang="ko-KR" dirty="0"/>
              <a:t> to be loaded from the neutron.ml2.mechanism_drivers</a:t>
            </a:r>
          </a:p>
          <a:p>
            <a:pPr algn="l"/>
            <a:r>
              <a:rPr lang="en-US" altLang="ko-KR" dirty="0"/>
              <a:t># namespace.</a:t>
            </a:r>
          </a:p>
          <a:p>
            <a:pPr algn="l"/>
            <a:r>
              <a:rPr lang="en-US" altLang="ko-KR" b="1" dirty="0" smtClean="0">
                <a:solidFill>
                  <a:srgbClr val="FF0000"/>
                </a:solidFill>
              </a:rPr>
              <a:t>CONFIG_NEUTRON_ML2_MECHANISM_DRIVERS=</a:t>
            </a:r>
            <a:r>
              <a:rPr lang="en-US" altLang="ko-KR" b="1" dirty="0" err="1" smtClean="0">
                <a:solidFill>
                  <a:srgbClr val="FF0000"/>
                </a:solidFill>
              </a:rPr>
              <a:t>openvswitch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 list of </a:t>
            </a:r>
            <a:r>
              <a:rPr lang="en-US" altLang="ko-KR" dirty="0" err="1"/>
              <a:t>physical_network</a:t>
            </a:r>
            <a:r>
              <a:rPr lang="en-US" altLang="ko-KR" dirty="0"/>
              <a:t> names with which flat</a:t>
            </a:r>
          </a:p>
          <a:p>
            <a:pPr algn="l"/>
            <a:r>
              <a:rPr lang="en-US" altLang="ko-KR" dirty="0"/>
              <a:t># networks can be created. Use * to allow flat networks with arbitrary</a:t>
            </a:r>
          </a:p>
          <a:p>
            <a:pPr algn="l"/>
            <a:r>
              <a:rPr lang="en-US" altLang="ko-KR" dirty="0"/>
              <a:t># </a:t>
            </a:r>
            <a:r>
              <a:rPr lang="en-US" altLang="ko-KR" dirty="0" err="1"/>
              <a:t>physical_network</a:t>
            </a:r>
            <a:r>
              <a:rPr lang="en-US" altLang="ko-KR" dirty="0"/>
              <a:t> names.</a:t>
            </a:r>
          </a:p>
          <a:p>
            <a:pPr algn="l"/>
            <a:r>
              <a:rPr lang="en-US" altLang="ko-KR" dirty="0"/>
              <a:t>CONFIG_NEUTRON_ML2_FLAT_NETWORKS=*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list of &lt;</a:t>
            </a:r>
            <a:r>
              <a:rPr lang="en-US" altLang="ko-KR" dirty="0" err="1"/>
              <a:t>physical_network</a:t>
            </a:r>
            <a:r>
              <a:rPr lang="en-US" altLang="ko-KR" dirty="0"/>
              <a:t>&gt;:&lt;</a:t>
            </a:r>
            <a:r>
              <a:rPr lang="en-US" altLang="ko-KR" dirty="0" err="1"/>
              <a:t>vlan_min</a:t>
            </a:r>
            <a:r>
              <a:rPr lang="en-US" altLang="ko-KR" dirty="0"/>
              <a:t>&gt;:&lt;</a:t>
            </a:r>
            <a:r>
              <a:rPr lang="en-US" altLang="ko-KR" dirty="0" err="1"/>
              <a:t>vlan_max</a:t>
            </a:r>
            <a:r>
              <a:rPr lang="en-US" altLang="ko-KR" dirty="0"/>
              <a:t>&gt;</a:t>
            </a:r>
          </a:p>
          <a:p>
            <a:pPr algn="l"/>
            <a:r>
              <a:rPr lang="en-US" altLang="ko-KR" dirty="0"/>
              <a:t># or &lt;</a:t>
            </a:r>
            <a:r>
              <a:rPr lang="en-US" altLang="ko-KR" dirty="0" err="1"/>
              <a:t>physical_network</a:t>
            </a:r>
            <a:r>
              <a:rPr lang="en-US" altLang="ko-KR" dirty="0"/>
              <a:t>&gt; specifying </a:t>
            </a:r>
            <a:r>
              <a:rPr lang="en-US" altLang="ko-KR" dirty="0" err="1"/>
              <a:t>physical_network</a:t>
            </a:r>
            <a:r>
              <a:rPr lang="en-US" altLang="ko-KR" dirty="0"/>
              <a:t> names usable for</a:t>
            </a:r>
          </a:p>
          <a:p>
            <a:pPr algn="l"/>
            <a:r>
              <a:rPr lang="en-US" altLang="ko-KR" dirty="0"/>
              <a:t># VLAN provider and tenant networks, as well as ranges of VLAN tags on</a:t>
            </a:r>
          </a:p>
          <a:p>
            <a:pPr algn="l"/>
            <a:r>
              <a:rPr lang="en-US" altLang="ko-KR" dirty="0"/>
              <a:t># each available for allocation to tenant networks.</a:t>
            </a:r>
          </a:p>
          <a:p>
            <a:pPr algn="l"/>
            <a:r>
              <a:rPr lang="en-US" altLang="ko-KR" b="1" dirty="0" smtClean="0">
                <a:solidFill>
                  <a:srgbClr val="3333CC"/>
                </a:solidFill>
              </a:rPr>
              <a:t>CONFIG_NEUTRON_ML2_VLAN_RANGES=physnet1:10:20,physnet2</a:t>
            </a:r>
            <a:endParaRPr lang="en-US" altLang="ko-KR" b="1" dirty="0">
              <a:solidFill>
                <a:srgbClr val="3333CC"/>
              </a:solidFill>
            </a:endParaRP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list of &lt;</a:t>
            </a:r>
            <a:r>
              <a:rPr lang="en-US" altLang="ko-KR" dirty="0" err="1"/>
              <a:t>tun_min</a:t>
            </a:r>
            <a:r>
              <a:rPr lang="en-US" altLang="ko-KR" dirty="0"/>
              <a:t>&gt;:&lt;</a:t>
            </a:r>
            <a:r>
              <a:rPr lang="en-US" altLang="ko-KR" dirty="0" err="1"/>
              <a:t>tun_max</a:t>
            </a:r>
            <a:r>
              <a:rPr lang="en-US" altLang="ko-KR" dirty="0"/>
              <a:t>&gt; tuples enumerating</a:t>
            </a:r>
          </a:p>
          <a:p>
            <a:pPr algn="l"/>
            <a:r>
              <a:rPr lang="en-US" altLang="ko-KR" dirty="0"/>
              <a:t># ranges of GRE tunnel IDs that are available for tenant network</a:t>
            </a:r>
          </a:p>
          <a:p>
            <a:pPr algn="l"/>
            <a:r>
              <a:rPr lang="en-US" altLang="ko-KR" dirty="0"/>
              <a:t># allocation. Should be an array with </a:t>
            </a:r>
            <a:r>
              <a:rPr lang="en-US" altLang="ko-KR" dirty="0" err="1"/>
              <a:t>tun_max</a:t>
            </a:r>
            <a:r>
              <a:rPr lang="en-US" altLang="ko-KR" dirty="0"/>
              <a:t> +1 - </a:t>
            </a:r>
            <a:r>
              <a:rPr lang="en-US" altLang="ko-KR" dirty="0" err="1"/>
              <a:t>tun_min</a:t>
            </a:r>
            <a:r>
              <a:rPr lang="en-US" altLang="ko-KR" dirty="0"/>
              <a:t> &gt; 1000000</a:t>
            </a:r>
          </a:p>
          <a:p>
            <a:pPr algn="l"/>
            <a:r>
              <a:rPr lang="en-US" altLang="ko-KR" dirty="0"/>
              <a:t>CONFIG_NEUTRON_ML2_TUNNEL_ID_RANGES=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Multicast group for VXLAN. If unset, disables VXLAN enable sending</a:t>
            </a:r>
          </a:p>
          <a:p>
            <a:pPr algn="l"/>
            <a:r>
              <a:rPr lang="en-US" altLang="ko-KR" dirty="0"/>
              <a:t># allocate broadcast traffic to this multicast group. When left</a:t>
            </a:r>
          </a:p>
          <a:p>
            <a:pPr algn="l"/>
            <a:r>
              <a:rPr lang="en-US" altLang="ko-KR" dirty="0"/>
              <a:t># </a:t>
            </a:r>
            <a:r>
              <a:rPr lang="en-US" altLang="ko-KR" dirty="0" err="1"/>
              <a:t>unconfigured</a:t>
            </a:r>
            <a:r>
              <a:rPr lang="en-US" altLang="ko-KR" dirty="0"/>
              <a:t>, will disable multicast VXLAN mode. Should be an</a:t>
            </a:r>
          </a:p>
          <a:p>
            <a:pPr algn="l"/>
            <a:r>
              <a:rPr lang="en-US" altLang="ko-KR" dirty="0"/>
              <a:t># Multicast IP (v4 or v6) address.</a:t>
            </a:r>
          </a:p>
          <a:p>
            <a:pPr algn="l"/>
            <a:r>
              <a:rPr lang="en-US" altLang="ko-KR" dirty="0"/>
              <a:t>CONFIG_NEUTRON_ML2_VXLAN_GROUP</a:t>
            </a:r>
            <a:r>
              <a:rPr lang="en-US" altLang="ko-KR" dirty="0" smtClean="0"/>
              <a:t>=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5220494" y="914450"/>
            <a:ext cx="5112568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 smtClean="0"/>
              <a:t># </a:t>
            </a:r>
            <a:r>
              <a:rPr lang="en-US" altLang="ko-KR" dirty="0"/>
              <a:t>A comma separated list of &lt;</a:t>
            </a:r>
            <a:r>
              <a:rPr lang="en-US" altLang="ko-KR" dirty="0" err="1"/>
              <a:t>vni_min</a:t>
            </a:r>
            <a:r>
              <a:rPr lang="en-US" altLang="ko-KR" dirty="0"/>
              <a:t>&gt;:&lt;</a:t>
            </a:r>
            <a:r>
              <a:rPr lang="en-US" altLang="ko-KR" dirty="0" err="1"/>
              <a:t>vni_max</a:t>
            </a:r>
            <a:r>
              <a:rPr lang="en-US" altLang="ko-KR" dirty="0"/>
              <a:t>&gt; tuples enumerating</a:t>
            </a:r>
          </a:p>
          <a:p>
            <a:pPr algn="l"/>
            <a:r>
              <a:rPr lang="en-US" altLang="ko-KR" dirty="0"/>
              <a:t># ranges of VXLAN VNI IDs that are available for tenant network</a:t>
            </a:r>
          </a:p>
          <a:p>
            <a:pPr algn="l"/>
            <a:r>
              <a:rPr lang="en-US" altLang="ko-KR" dirty="0"/>
              <a:t># allocation. Min value is 0 and Max value is 16777215.</a:t>
            </a:r>
          </a:p>
          <a:p>
            <a:pPr algn="l"/>
            <a:r>
              <a:rPr lang="en-US" altLang="ko-KR" dirty="0"/>
              <a:t>CONFIG_NEUTRON_ML2_VNI_RANGES=10:100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The name of the L2 agent to be used with Neutron</a:t>
            </a:r>
          </a:p>
          <a:p>
            <a:pPr algn="l"/>
            <a:r>
              <a:rPr lang="en-US" altLang="ko-KR" b="1" dirty="0" smtClean="0">
                <a:solidFill>
                  <a:srgbClr val="FF0000"/>
                </a:solidFill>
              </a:rPr>
              <a:t>CONFIG_NEUTRON_L2_AGENT=</a:t>
            </a:r>
            <a:r>
              <a:rPr lang="en-US" altLang="ko-KR" b="1" dirty="0" err="1" smtClean="0">
                <a:solidFill>
                  <a:srgbClr val="FF0000"/>
                </a:solidFill>
              </a:rPr>
              <a:t>openvswitch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list of interface mappings for the Neutron</a:t>
            </a:r>
          </a:p>
          <a:p>
            <a:pPr algn="l"/>
            <a:r>
              <a:rPr lang="en-US" altLang="ko-KR" dirty="0"/>
              <a:t># </a:t>
            </a:r>
            <a:r>
              <a:rPr lang="en-US" altLang="ko-KR" dirty="0" err="1"/>
              <a:t>linuxbridge</a:t>
            </a:r>
            <a:r>
              <a:rPr lang="en-US" altLang="ko-KR" dirty="0"/>
              <a:t> plugin (</a:t>
            </a:r>
            <a:r>
              <a:rPr lang="en-US" altLang="ko-KR" dirty="0" err="1"/>
              <a:t>eg</a:t>
            </a:r>
            <a:r>
              <a:rPr lang="en-US" altLang="ko-KR" dirty="0"/>
              <a:t>. physnet1:eth1,physnet2:eth2,physnet3:eth3)</a:t>
            </a:r>
          </a:p>
          <a:p>
            <a:pPr algn="l"/>
            <a:r>
              <a:rPr lang="en-US" altLang="ko-KR" dirty="0" smtClean="0"/>
              <a:t>CONFIG_NEUTRON_LB_INTERFACE_MAPPINGS=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list of bridge mappings for the Neutron</a:t>
            </a:r>
          </a:p>
          <a:p>
            <a:pPr algn="l"/>
            <a:r>
              <a:rPr lang="en-US" altLang="ko-KR" dirty="0"/>
              <a:t># </a:t>
            </a:r>
            <a:r>
              <a:rPr lang="en-US" altLang="ko-KR" dirty="0" err="1"/>
              <a:t>openvswitch</a:t>
            </a:r>
            <a:r>
              <a:rPr lang="en-US" altLang="ko-KR" dirty="0"/>
              <a:t> plugin (</a:t>
            </a:r>
            <a:r>
              <a:rPr lang="en-US" altLang="ko-KR" dirty="0" err="1"/>
              <a:t>eg</a:t>
            </a:r>
            <a:r>
              <a:rPr lang="en-US" altLang="ko-KR" dirty="0"/>
              <a:t>. physnet1:br-eth1,physnet2:br-eth2,physnet3</a:t>
            </a:r>
          </a:p>
          <a:p>
            <a:pPr algn="l"/>
            <a:r>
              <a:rPr lang="en-US" altLang="ko-KR" dirty="0"/>
              <a:t># :br-eth3)</a:t>
            </a:r>
          </a:p>
          <a:p>
            <a:pPr algn="l"/>
            <a:r>
              <a:rPr lang="en-US" altLang="ko-KR" b="1" dirty="0">
                <a:solidFill>
                  <a:srgbClr val="FF0000"/>
                </a:solidFill>
              </a:rPr>
              <a:t>CONFIG_NEUTRON_OVS_BRIDGE_MAPPINGS=physnet1:br-ens192, </a:t>
            </a:r>
            <a:r>
              <a:rPr lang="en-US" altLang="ko-KR" b="1" dirty="0" smtClean="0">
                <a:solidFill>
                  <a:srgbClr val="FF0000"/>
                </a:solidFill>
              </a:rPr>
              <a:t>physnet2:br-ens224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A comma separated list of colon-separated OVS </a:t>
            </a:r>
            <a:r>
              <a:rPr lang="en-US" altLang="ko-KR" dirty="0" err="1"/>
              <a:t>bridge:interface</a:t>
            </a:r>
            <a:endParaRPr lang="en-US" altLang="ko-KR" dirty="0"/>
          </a:p>
          <a:p>
            <a:pPr algn="l"/>
            <a:r>
              <a:rPr lang="en-US" altLang="ko-KR" dirty="0"/>
              <a:t># pairs. The interface will be added to the associated bridge.</a:t>
            </a:r>
          </a:p>
          <a:p>
            <a:pPr algn="l"/>
            <a:r>
              <a:rPr lang="en-US" altLang="ko-KR" b="1" dirty="0">
                <a:solidFill>
                  <a:srgbClr val="FF0000"/>
                </a:solidFill>
              </a:rPr>
              <a:t>CONFIG_NEUTRON_OVS_BRIDGE_IFACES=br-ens192:ens192, </a:t>
            </a:r>
            <a:r>
              <a:rPr lang="en-US" altLang="ko-KR" b="1" dirty="0" smtClean="0">
                <a:solidFill>
                  <a:srgbClr val="FF0000"/>
                </a:solidFill>
              </a:rPr>
              <a:t>br-ens224:ens224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The interface for the OVS tunnel. </a:t>
            </a:r>
            <a:r>
              <a:rPr lang="en-US" altLang="ko-KR" dirty="0" err="1"/>
              <a:t>Packstack</a:t>
            </a:r>
            <a:r>
              <a:rPr lang="en-US" altLang="ko-KR" dirty="0"/>
              <a:t> will override the IP</a:t>
            </a:r>
          </a:p>
          <a:p>
            <a:pPr algn="l"/>
            <a:r>
              <a:rPr lang="en-US" altLang="ko-KR" dirty="0"/>
              <a:t># address used for tunnels on this hypervisor to the IP found on the</a:t>
            </a:r>
          </a:p>
          <a:p>
            <a:pPr algn="l"/>
            <a:r>
              <a:rPr lang="en-US" altLang="ko-KR" dirty="0"/>
              <a:t># specified interface. (</a:t>
            </a:r>
            <a:r>
              <a:rPr lang="en-US" altLang="ko-KR" dirty="0" err="1"/>
              <a:t>eg</a:t>
            </a:r>
            <a:r>
              <a:rPr lang="en-US" altLang="ko-KR" dirty="0"/>
              <a:t>. eth1)</a:t>
            </a:r>
          </a:p>
          <a:p>
            <a:pPr algn="l"/>
            <a:r>
              <a:rPr lang="en-US" altLang="ko-KR" dirty="0"/>
              <a:t>CONFIG_NEUTRON_OVS_TUNNEL_IF=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# VXLAN UDP port</a:t>
            </a:r>
          </a:p>
          <a:p>
            <a:pPr algn="l"/>
            <a:r>
              <a:rPr lang="en-US" altLang="ko-KR" dirty="0" smtClean="0"/>
              <a:t>CONFIG_NEUTRON_OVS_VXLAN_UDP_PORT=4789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sz="1400" b="1" dirty="0" smtClean="0">
                <a:solidFill>
                  <a:srgbClr val="FF0000"/>
                </a:solidFill>
              </a:rPr>
              <a:t>※ br-ens192,ens192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에 대해서는 수동으로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bridge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설정필요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98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</a:rPr>
              <a:t>4. </a:t>
            </a:r>
            <a:r>
              <a:rPr lang="en-US" altLang="ko-KR" sz="2000" dirty="0" err="1">
                <a:latin typeface="+mn-ea"/>
              </a:rPr>
              <a:t>osc.answer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en-US" altLang="ko-KR" sz="2000" dirty="0">
                <a:latin typeface="+mn-ea"/>
              </a:rPr>
              <a:t>OVS </a:t>
            </a:r>
            <a:r>
              <a:rPr lang="en-US" altLang="ko-KR" sz="2000" dirty="0" err="1" smtClean="0">
                <a:latin typeface="+mn-ea"/>
              </a:rPr>
              <a:t>VLAN+Router</a:t>
            </a:r>
            <a:r>
              <a:rPr lang="en-US" altLang="ko-KR" sz="2000" dirty="0" smtClean="0">
                <a:latin typeface="+mn-ea"/>
              </a:rPr>
              <a:t>)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7074700" y="5570147"/>
            <a:ext cx="792088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ens192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12" name="직선 연결선 11"/>
          <p:cNvCxnSpPr>
            <a:stCxn id="46" idx="4"/>
            <a:endCxn id="4" idx="0"/>
          </p:cNvCxnSpPr>
          <p:nvPr/>
        </p:nvCxnSpPr>
        <p:spPr bwMode="auto">
          <a:xfrm>
            <a:off x="7226250" y="5346613"/>
            <a:ext cx="244494" cy="223534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 bwMode="auto">
          <a:xfrm>
            <a:off x="474472" y="738101"/>
            <a:ext cx="44219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800" b="1" kern="0" dirty="0" smtClean="0">
                <a:latin typeface="+mn-ea"/>
                <a:ea typeface="+mn-ea"/>
              </a:rPr>
              <a:t>1. controller/compute Network </a:t>
            </a:r>
            <a:r>
              <a:rPr lang="ko-KR" altLang="en-US" sz="1800" b="1" kern="0" dirty="0" smtClean="0">
                <a:latin typeface="+mn-ea"/>
                <a:ea typeface="+mn-ea"/>
              </a:rPr>
              <a:t>구조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cxnSp>
        <p:nvCxnSpPr>
          <p:cNvPr id="19" name="직선 연결선 18"/>
          <p:cNvCxnSpPr>
            <a:stCxn id="103" idx="4"/>
            <a:endCxn id="50" idx="0"/>
          </p:cNvCxnSpPr>
          <p:nvPr/>
        </p:nvCxnSpPr>
        <p:spPr bwMode="auto">
          <a:xfrm flipH="1">
            <a:off x="3685603" y="5290905"/>
            <a:ext cx="83222" cy="295524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직사각형 34"/>
          <p:cNvSpPr/>
          <p:nvPr/>
        </p:nvSpPr>
        <p:spPr bwMode="auto">
          <a:xfrm>
            <a:off x="8202550" y="5563390"/>
            <a:ext cx="792088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ens224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5793624" y="5547108"/>
            <a:ext cx="792088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ens160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2161709" y="5593186"/>
            <a:ext cx="792088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ens192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3289559" y="5586429"/>
            <a:ext cx="792088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ens224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880633" y="5570147"/>
            <a:ext cx="792088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ens160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63" name="꺾인 연결선 62"/>
          <p:cNvCxnSpPr>
            <a:stCxn id="51" idx="2"/>
          </p:cNvCxnSpPr>
          <p:nvPr/>
        </p:nvCxnSpPr>
        <p:spPr bwMode="auto">
          <a:xfrm rot="16200000" flipH="1">
            <a:off x="3548526" y="3607140"/>
            <a:ext cx="480239" cy="5023937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65" name="꺾인 연결선 64"/>
          <p:cNvCxnSpPr>
            <a:stCxn id="49" idx="2"/>
          </p:cNvCxnSpPr>
          <p:nvPr/>
        </p:nvCxnSpPr>
        <p:spPr bwMode="auto">
          <a:xfrm rot="16200000" flipH="1">
            <a:off x="4639258" y="3820523"/>
            <a:ext cx="860927" cy="5023937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67" name="꺾인 연결선 66"/>
          <p:cNvCxnSpPr>
            <a:stCxn id="50" idx="2"/>
          </p:cNvCxnSpPr>
          <p:nvPr/>
        </p:nvCxnSpPr>
        <p:spPr bwMode="auto">
          <a:xfrm rot="16200000" flipH="1">
            <a:off x="5583566" y="3997308"/>
            <a:ext cx="1212368" cy="5008295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70" name="직선 연결선 69"/>
          <p:cNvCxnSpPr>
            <a:stCxn id="48" idx="2"/>
          </p:cNvCxnSpPr>
          <p:nvPr/>
        </p:nvCxnSpPr>
        <p:spPr bwMode="auto">
          <a:xfrm>
            <a:off x="6189668" y="5855951"/>
            <a:ext cx="82" cy="47654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직선 연결선 70"/>
          <p:cNvCxnSpPr/>
          <p:nvPr/>
        </p:nvCxnSpPr>
        <p:spPr bwMode="auto">
          <a:xfrm>
            <a:off x="7470744" y="5855951"/>
            <a:ext cx="0" cy="907004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직선 연결선 72"/>
          <p:cNvCxnSpPr/>
          <p:nvPr/>
        </p:nvCxnSpPr>
        <p:spPr bwMode="auto">
          <a:xfrm>
            <a:off x="8568866" y="5878990"/>
            <a:ext cx="0" cy="122865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직사각형 43"/>
          <p:cNvSpPr/>
          <p:nvPr/>
        </p:nvSpPr>
        <p:spPr bwMode="auto">
          <a:xfrm>
            <a:off x="5448114" y="2343088"/>
            <a:ext cx="3780420" cy="319873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46" name="타원 45"/>
          <p:cNvSpPr/>
          <p:nvPr/>
        </p:nvSpPr>
        <p:spPr bwMode="auto">
          <a:xfrm>
            <a:off x="6585712" y="4814149"/>
            <a:ext cx="1281076" cy="532464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br-ens192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47" name="타원 46"/>
          <p:cNvSpPr/>
          <p:nvPr/>
        </p:nvSpPr>
        <p:spPr bwMode="auto">
          <a:xfrm>
            <a:off x="6636246" y="4014465"/>
            <a:ext cx="1440160" cy="432048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err="1" smtClean="0">
                <a:latin typeface="+mn-ea"/>
                <a:ea typeface="+mn-ea"/>
                <a:cs typeface="Arials"/>
              </a:rPr>
              <a:t>br-int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52" name="직선 화살표 연결선 51"/>
          <p:cNvCxnSpPr/>
          <p:nvPr/>
        </p:nvCxnSpPr>
        <p:spPr bwMode="auto">
          <a:xfrm flipH="1">
            <a:off x="6996286" y="4475007"/>
            <a:ext cx="105544" cy="365622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3" name="TextBox 52"/>
          <p:cNvSpPr txBox="1"/>
          <p:nvPr/>
        </p:nvSpPr>
        <p:spPr bwMode="auto">
          <a:xfrm>
            <a:off x="5664138" y="4535714"/>
            <a:ext cx="9721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000" b="1" kern="0" noProof="0" dirty="0" err="1" smtClean="0">
                <a:latin typeface="+mn-lt"/>
                <a:ea typeface="+mn-ea"/>
              </a:rPr>
              <a:t>type:patch</a:t>
            </a:r>
            <a:r>
              <a:rPr lang="en-US" altLang="ko-KR" sz="1000" b="1" kern="0" noProof="0" dirty="0" smtClean="0">
                <a:latin typeface="+mn-lt"/>
                <a:ea typeface="+mn-ea"/>
              </a:rPr>
              <a:t> </a:t>
            </a:r>
            <a:endParaRPr kumimoji="1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5448114" y="1206153"/>
            <a:ext cx="1778136" cy="504056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instance 01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58" name="타원 57"/>
          <p:cNvSpPr/>
          <p:nvPr/>
        </p:nvSpPr>
        <p:spPr bwMode="auto">
          <a:xfrm>
            <a:off x="5844158" y="2713198"/>
            <a:ext cx="1152128" cy="568468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qbrbd235bf4-08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5736146" y="3250785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qvbbd235bf4-08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5841690" y="3820241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qvobd235bf4-08</a:t>
            </a:r>
            <a:endParaRPr lang="ko-KR" altLang="en-US" sz="1200" dirty="0">
              <a:latin typeface="+mn-ea"/>
              <a:cs typeface="Arials"/>
            </a:endParaRPr>
          </a:p>
        </p:txBody>
      </p:sp>
      <p:cxnSp>
        <p:nvCxnSpPr>
          <p:cNvPr id="68" name="직선 연결선 67"/>
          <p:cNvCxnSpPr>
            <a:endCxn id="64" idx="0"/>
          </p:cNvCxnSpPr>
          <p:nvPr/>
        </p:nvCxnSpPr>
        <p:spPr bwMode="auto">
          <a:xfrm>
            <a:off x="6368498" y="3474405"/>
            <a:ext cx="103262" cy="345836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직사각형 71"/>
          <p:cNvSpPr/>
          <p:nvPr/>
        </p:nvSpPr>
        <p:spPr bwMode="auto">
          <a:xfrm>
            <a:off x="5904570" y="1710209"/>
            <a:ext cx="1091716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eth0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(20.20.20.x)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5790059" y="2489578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tabbd235bf4-08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77" name="직선 연결선 76"/>
          <p:cNvCxnSpPr>
            <a:endCxn id="75" idx="0"/>
          </p:cNvCxnSpPr>
          <p:nvPr/>
        </p:nvCxnSpPr>
        <p:spPr bwMode="auto">
          <a:xfrm flipH="1">
            <a:off x="6420129" y="1997252"/>
            <a:ext cx="216117" cy="492326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TextBox 79"/>
          <p:cNvSpPr txBox="1"/>
          <p:nvPr/>
        </p:nvSpPr>
        <p:spPr bwMode="auto">
          <a:xfrm>
            <a:off x="5250092" y="3529483"/>
            <a:ext cx="9721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000" b="1" kern="0" dirty="0" smtClean="0">
                <a:latin typeface="+mn-lt"/>
                <a:ea typeface="+mn-ea"/>
              </a:rPr>
              <a:t>tag=1 (</a:t>
            </a:r>
            <a:r>
              <a:rPr lang="en-US" altLang="ko-KR" sz="1000" b="1" kern="0" dirty="0" err="1" smtClean="0">
                <a:latin typeface="+mn-lt"/>
                <a:ea typeface="+mn-ea"/>
              </a:rPr>
              <a:t>vlan</a:t>
            </a:r>
            <a:r>
              <a:rPr lang="en-US" altLang="ko-KR" sz="1000" b="1" kern="0" dirty="0" smtClean="0">
                <a:latin typeface="+mn-lt"/>
                <a:ea typeface="+mn-ea"/>
              </a:rPr>
              <a:t>)</a:t>
            </a:r>
            <a:r>
              <a:rPr lang="en-US" altLang="ko-KR" sz="1000" b="1" kern="0" noProof="0" dirty="0" smtClean="0">
                <a:latin typeface="+mn-lt"/>
                <a:ea typeface="+mn-ea"/>
              </a:rPr>
              <a:t> </a:t>
            </a:r>
            <a:endParaRPr kumimoji="1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cxnSp>
        <p:nvCxnSpPr>
          <p:cNvPr id="82" name="직선 연결선 81"/>
          <p:cNvCxnSpPr>
            <a:stCxn id="84" idx="4"/>
          </p:cNvCxnSpPr>
          <p:nvPr/>
        </p:nvCxnSpPr>
        <p:spPr bwMode="auto">
          <a:xfrm>
            <a:off x="2528784" y="5375107"/>
            <a:ext cx="123830" cy="223534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직사각형 82"/>
          <p:cNvSpPr/>
          <p:nvPr/>
        </p:nvSpPr>
        <p:spPr bwMode="auto">
          <a:xfrm>
            <a:off x="629984" y="3474404"/>
            <a:ext cx="3780420" cy="2095915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84" name="타원 83"/>
          <p:cNvSpPr/>
          <p:nvPr/>
        </p:nvSpPr>
        <p:spPr bwMode="auto">
          <a:xfrm>
            <a:off x="1962132" y="4842643"/>
            <a:ext cx="1133304" cy="532464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br-ens192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85" name="타원 84"/>
          <p:cNvSpPr/>
          <p:nvPr/>
        </p:nvSpPr>
        <p:spPr bwMode="auto">
          <a:xfrm>
            <a:off x="1818116" y="4042959"/>
            <a:ext cx="1440160" cy="432048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err="1" smtClean="0">
                <a:latin typeface="+mn-ea"/>
                <a:ea typeface="+mn-ea"/>
                <a:cs typeface="Arials"/>
              </a:rPr>
              <a:t>br-int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86" name="직선 화살표 연결선 85"/>
          <p:cNvCxnSpPr/>
          <p:nvPr/>
        </p:nvCxnSpPr>
        <p:spPr bwMode="auto">
          <a:xfrm flipH="1">
            <a:off x="2283700" y="4475007"/>
            <a:ext cx="326504" cy="439558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87" name="TextBox 86"/>
          <p:cNvSpPr txBox="1"/>
          <p:nvPr/>
        </p:nvSpPr>
        <p:spPr bwMode="auto">
          <a:xfrm>
            <a:off x="1332062" y="4594408"/>
            <a:ext cx="9721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000" b="1" kern="0" noProof="0" dirty="0" err="1" smtClean="0">
                <a:latin typeface="+mn-lt"/>
                <a:ea typeface="+mn-ea"/>
              </a:rPr>
              <a:t>type:patch</a:t>
            </a:r>
            <a:r>
              <a:rPr lang="en-US" altLang="ko-KR" sz="1000" b="1" kern="0" noProof="0" dirty="0" smtClean="0">
                <a:latin typeface="+mn-lt"/>
                <a:ea typeface="+mn-ea"/>
              </a:rPr>
              <a:t> </a:t>
            </a:r>
            <a:endParaRPr kumimoji="1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90" name="직사각형 89"/>
          <p:cNvSpPr/>
          <p:nvPr/>
        </p:nvSpPr>
        <p:spPr bwMode="auto">
          <a:xfrm>
            <a:off x="3384290" y="3169856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tapd56d9236-17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1023560" y="3162019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tape4d54a6e-19</a:t>
            </a:r>
            <a:endParaRPr lang="ko-KR" altLang="en-US" sz="1200" dirty="0">
              <a:latin typeface="+mn-ea"/>
              <a:cs typeface="Arials"/>
            </a:endParaRPr>
          </a:p>
        </p:txBody>
      </p:sp>
      <p:cxnSp>
        <p:nvCxnSpPr>
          <p:cNvPr id="92" name="직선 연결선 91"/>
          <p:cNvCxnSpPr/>
          <p:nvPr/>
        </p:nvCxnSpPr>
        <p:spPr bwMode="auto">
          <a:xfrm>
            <a:off x="1818116" y="3374033"/>
            <a:ext cx="465584" cy="680234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TextBox 95"/>
          <p:cNvSpPr txBox="1"/>
          <p:nvPr/>
        </p:nvSpPr>
        <p:spPr bwMode="auto">
          <a:xfrm>
            <a:off x="1186667" y="3775704"/>
            <a:ext cx="9721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000" b="1" kern="0" dirty="0" smtClean="0">
                <a:latin typeface="+mn-lt"/>
                <a:ea typeface="+mn-ea"/>
              </a:rPr>
              <a:t>tag=1 (</a:t>
            </a:r>
            <a:r>
              <a:rPr lang="en-US" altLang="ko-KR" sz="1000" b="1" kern="0" dirty="0" err="1" smtClean="0">
                <a:latin typeface="+mn-lt"/>
                <a:ea typeface="+mn-ea"/>
              </a:rPr>
              <a:t>vlan</a:t>
            </a:r>
            <a:r>
              <a:rPr lang="en-US" altLang="ko-KR" sz="1000" b="1" kern="0" dirty="0" smtClean="0">
                <a:latin typeface="+mn-lt"/>
                <a:ea typeface="+mn-ea"/>
              </a:rPr>
              <a:t>)</a:t>
            </a:r>
            <a:r>
              <a:rPr lang="en-US" altLang="ko-KR" sz="1000" b="1" kern="0" noProof="0" dirty="0" smtClean="0">
                <a:latin typeface="+mn-lt"/>
                <a:ea typeface="+mn-ea"/>
              </a:rPr>
              <a:t> </a:t>
            </a:r>
            <a:endParaRPr kumimoji="1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97" name="TextBox 96"/>
          <p:cNvSpPr txBox="1"/>
          <p:nvPr/>
        </p:nvSpPr>
        <p:spPr bwMode="auto">
          <a:xfrm>
            <a:off x="3095436" y="3808046"/>
            <a:ext cx="9721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000" b="1" kern="0" dirty="0" smtClean="0">
                <a:latin typeface="+mn-lt"/>
                <a:ea typeface="+mn-ea"/>
              </a:rPr>
              <a:t>tag=2 (</a:t>
            </a:r>
            <a:r>
              <a:rPr lang="en-US" altLang="ko-KR" sz="1000" b="1" kern="0" dirty="0" err="1" smtClean="0">
                <a:latin typeface="+mn-lt"/>
                <a:ea typeface="+mn-ea"/>
              </a:rPr>
              <a:t>vlan</a:t>
            </a:r>
            <a:r>
              <a:rPr lang="en-US" altLang="ko-KR" sz="1000" b="1" kern="0" dirty="0" smtClean="0">
                <a:latin typeface="+mn-lt"/>
                <a:ea typeface="+mn-ea"/>
              </a:rPr>
              <a:t>)</a:t>
            </a:r>
            <a:r>
              <a:rPr lang="en-US" altLang="ko-KR" sz="1000" b="1" kern="0" noProof="0" dirty="0" smtClean="0">
                <a:latin typeface="+mn-lt"/>
                <a:ea typeface="+mn-ea"/>
              </a:rPr>
              <a:t> </a:t>
            </a:r>
            <a:endParaRPr kumimoji="1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cxnSp>
        <p:nvCxnSpPr>
          <p:cNvPr id="98" name="직선 연결선 97"/>
          <p:cNvCxnSpPr>
            <a:stCxn id="90" idx="2"/>
          </p:cNvCxnSpPr>
          <p:nvPr/>
        </p:nvCxnSpPr>
        <p:spPr bwMode="auto">
          <a:xfrm flipH="1">
            <a:off x="2844230" y="3393476"/>
            <a:ext cx="1170130" cy="687281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9" name="직사각형 98"/>
          <p:cNvSpPr/>
          <p:nvPr/>
        </p:nvSpPr>
        <p:spPr bwMode="auto">
          <a:xfrm>
            <a:off x="737576" y="2358281"/>
            <a:ext cx="1548172" cy="79208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dnsqmasq1</a:t>
            </a:r>
          </a:p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(process)</a:t>
            </a:r>
            <a:endParaRPr lang="ko-KR" altLang="en-US" sz="1200" dirty="0">
              <a:latin typeface="+mn-ea"/>
              <a:cs typeface="Arials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107926" y="2363405"/>
            <a:ext cx="629650" cy="79208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qhdcp-namespace1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3096258" y="2358281"/>
            <a:ext cx="1548172" cy="79208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dnsqmasq2</a:t>
            </a:r>
          </a:p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(process)</a:t>
            </a:r>
            <a:endParaRPr lang="ko-KR" altLang="en-US" sz="1200" dirty="0">
              <a:latin typeface="+mn-ea"/>
              <a:cs typeface="Arials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2466608" y="2363405"/>
            <a:ext cx="629650" cy="79208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qhdcp-namespace1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03" name="타원 102"/>
          <p:cNvSpPr/>
          <p:nvPr/>
        </p:nvSpPr>
        <p:spPr bwMode="auto">
          <a:xfrm>
            <a:off x="3202173" y="4758441"/>
            <a:ext cx="1133304" cy="532464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br-ens224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104" name="직선 화살표 연결선 103"/>
          <p:cNvCxnSpPr>
            <a:endCxn id="103" idx="0"/>
          </p:cNvCxnSpPr>
          <p:nvPr/>
        </p:nvCxnSpPr>
        <p:spPr bwMode="auto">
          <a:xfrm>
            <a:off x="2953797" y="4387539"/>
            <a:ext cx="815028" cy="370902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05" name="타원 104"/>
          <p:cNvSpPr/>
          <p:nvPr/>
        </p:nvSpPr>
        <p:spPr bwMode="auto">
          <a:xfrm>
            <a:off x="8076406" y="4781935"/>
            <a:ext cx="1133304" cy="532464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br-ens224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106" name="직선 연결선 105"/>
          <p:cNvCxnSpPr/>
          <p:nvPr/>
        </p:nvCxnSpPr>
        <p:spPr bwMode="auto">
          <a:xfrm>
            <a:off x="8643058" y="5290905"/>
            <a:ext cx="73609" cy="244716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>
            <a:endCxn id="105" idx="0"/>
          </p:cNvCxnSpPr>
          <p:nvPr/>
        </p:nvCxnSpPr>
        <p:spPr bwMode="auto">
          <a:xfrm>
            <a:off x="7894197" y="4387539"/>
            <a:ext cx="748861" cy="394396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11" name="직사각형 110"/>
          <p:cNvSpPr/>
          <p:nvPr/>
        </p:nvSpPr>
        <p:spPr bwMode="auto">
          <a:xfrm>
            <a:off x="8076406" y="1707211"/>
            <a:ext cx="1133304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eth0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(30.30.30.x)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12" name="타원 111"/>
          <p:cNvSpPr/>
          <p:nvPr/>
        </p:nvSpPr>
        <p:spPr bwMode="auto">
          <a:xfrm>
            <a:off x="7671234" y="2750191"/>
            <a:ext cx="1152128" cy="568468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qbrba198b38-fe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13" name="직사각형 112"/>
          <p:cNvSpPr/>
          <p:nvPr/>
        </p:nvSpPr>
        <p:spPr bwMode="auto">
          <a:xfrm>
            <a:off x="7563222" y="3287778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qvbbd235bf4-08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14" name="직사각형 113"/>
          <p:cNvSpPr/>
          <p:nvPr/>
        </p:nvSpPr>
        <p:spPr bwMode="auto">
          <a:xfrm>
            <a:off x="7668766" y="3857234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qvoba198b38-fe</a:t>
            </a:r>
            <a:endParaRPr lang="ko-KR" altLang="en-US" sz="1200" dirty="0">
              <a:latin typeface="+mn-ea"/>
              <a:cs typeface="Arials"/>
            </a:endParaRPr>
          </a:p>
        </p:txBody>
      </p:sp>
      <p:cxnSp>
        <p:nvCxnSpPr>
          <p:cNvPr id="115" name="직선 연결선 114"/>
          <p:cNvCxnSpPr>
            <a:endCxn id="114" idx="0"/>
          </p:cNvCxnSpPr>
          <p:nvPr/>
        </p:nvCxnSpPr>
        <p:spPr bwMode="auto">
          <a:xfrm>
            <a:off x="8195574" y="3511398"/>
            <a:ext cx="103262" cy="345836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6" name="직사각형 115"/>
          <p:cNvSpPr/>
          <p:nvPr/>
        </p:nvSpPr>
        <p:spPr bwMode="auto">
          <a:xfrm>
            <a:off x="7617135" y="2526571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tapba198b38-fe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117" name="직선 연결선 116"/>
          <p:cNvCxnSpPr>
            <a:endCxn id="116" idx="0"/>
          </p:cNvCxnSpPr>
          <p:nvPr/>
        </p:nvCxnSpPr>
        <p:spPr bwMode="auto">
          <a:xfrm flipH="1">
            <a:off x="8247205" y="2034245"/>
            <a:ext cx="216117" cy="492326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8" name="TextBox 117"/>
          <p:cNvSpPr txBox="1"/>
          <p:nvPr/>
        </p:nvSpPr>
        <p:spPr bwMode="auto">
          <a:xfrm>
            <a:off x="8298836" y="3566476"/>
            <a:ext cx="9721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000" b="1" kern="0" dirty="0" smtClean="0">
                <a:latin typeface="+mn-lt"/>
                <a:ea typeface="+mn-ea"/>
              </a:rPr>
              <a:t>tag=2 (</a:t>
            </a:r>
            <a:r>
              <a:rPr lang="en-US" altLang="ko-KR" sz="1000" b="1" kern="0" dirty="0" err="1" smtClean="0">
                <a:latin typeface="+mn-lt"/>
                <a:ea typeface="+mn-ea"/>
              </a:rPr>
              <a:t>vlan</a:t>
            </a:r>
            <a:r>
              <a:rPr lang="en-US" altLang="ko-KR" sz="1000" b="1" kern="0" dirty="0" smtClean="0">
                <a:latin typeface="+mn-lt"/>
                <a:ea typeface="+mn-ea"/>
              </a:rPr>
              <a:t>)</a:t>
            </a:r>
            <a:r>
              <a:rPr lang="en-US" altLang="ko-KR" sz="1000" b="1" kern="0" noProof="0" dirty="0" smtClean="0">
                <a:latin typeface="+mn-lt"/>
                <a:ea typeface="+mn-ea"/>
              </a:rPr>
              <a:t> </a:t>
            </a:r>
            <a:endParaRPr kumimoji="1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2574200" y="1837707"/>
            <a:ext cx="1314146" cy="34055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qr-4b6a0576-b9</a:t>
            </a:r>
          </a:p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30.30.30.74</a:t>
            </a:r>
            <a:endParaRPr lang="en-US" altLang="ko-KR" sz="1200" dirty="0">
              <a:latin typeface="+mn-ea"/>
              <a:cs typeface="Arials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2340174" y="1026133"/>
            <a:ext cx="1548172" cy="79208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router</a:t>
            </a:r>
          </a:p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(process)</a:t>
            </a:r>
            <a:endParaRPr lang="ko-KR" altLang="en-US" sz="1200" dirty="0">
              <a:latin typeface="+mn-ea"/>
              <a:cs typeface="Arials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1230556" y="1031257"/>
            <a:ext cx="1109618" cy="79208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qrouter-namespace1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5" name="직선 연결선 4"/>
          <p:cNvCxnSpPr>
            <a:stCxn id="61" idx="2"/>
            <a:endCxn id="85" idx="0"/>
          </p:cNvCxnSpPr>
          <p:nvPr/>
        </p:nvCxnSpPr>
        <p:spPr bwMode="auto">
          <a:xfrm flipH="1">
            <a:off x="2538196" y="2178260"/>
            <a:ext cx="693077" cy="1864699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TextBox 73"/>
          <p:cNvSpPr txBox="1"/>
          <p:nvPr/>
        </p:nvSpPr>
        <p:spPr bwMode="auto">
          <a:xfrm>
            <a:off x="2574200" y="3490895"/>
            <a:ext cx="9721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000" b="1" kern="0" dirty="0" smtClean="0">
                <a:latin typeface="+mn-lt"/>
                <a:ea typeface="+mn-ea"/>
              </a:rPr>
              <a:t>tag=2 (</a:t>
            </a:r>
            <a:r>
              <a:rPr lang="en-US" altLang="ko-KR" sz="1000" b="1" kern="0" dirty="0" err="1" smtClean="0">
                <a:latin typeface="+mn-lt"/>
                <a:ea typeface="+mn-ea"/>
              </a:rPr>
              <a:t>vlan</a:t>
            </a:r>
            <a:r>
              <a:rPr lang="en-US" altLang="ko-KR" sz="1000" b="1" kern="0" dirty="0" smtClean="0">
                <a:latin typeface="+mn-lt"/>
                <a:ea typeface="+mn-ea"/>
              </a:rPr>
              <a:t>)</a:t>
            </a:r>
            <a:r>
              <a:rPr lang="en-US" altLang="ko-KR" sz="1000" b="1" kern="0" noProof="0" dirty="0" smtClean="0">
                <a:latin typeface="+mn-lt"/>
                <a:ea typeface="+mn-ea"/>
              </a:rPr>
              <a:t> </a:t>
            </a:r>
            <a:endParaRPr kumimoji="1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1260054" y="1837706"/>
            <a:ext cx="1314146" cy="34055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qg-db7233ff-c5</a:t>
            </a:r>
          </a:p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20.20.20.74</a:t>
            </a:r>
            <a:endParaRPr lang="en-US" altLang="ko-KR" sz="1200" dirty="0">
              <a:latin typeface="+mn-ea"/>
              <a:cs typeface="Arials"/>
            </a:endParaRPr>
          </a:p>
        </p:txBody>
      </p:sp>
      <p:cxnSp>
        <p:nvCxnSpPr>
          <p:cNvPr id="78" name="직선 연결선 77"/>
          <p:cNvCxnSpPr>
            <a:endCxn id="85" idx="0"/>
          </p:cNvCxnSpPr>
          <p:nvPr/>
        </p:nvCxnSpPr>
        <p:spPr bwMode="auto">
          <a:xfrm>
            <a:off x="1785365" y="2178260"/>
            <a:ext cx="752831" cy="1864699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TextBox 78"/>
          <p:cNvSpPr txBox="1"/>
          <p:nvPr/>
        </p:nvSpPr>
        <p:spPr bwMode="auto">
          <a:xfrm>
            <a:off x="1570541" y="3443365"/>
            <a:ext cx="9721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000" b="1" kern="0" dirty="0" smtClean="0">
                <a:latin typeface="+mn-lt"/>
                <a:ea typeface="+mn-ea"/>
              </a:rPr>
              <a:t>tag=1 (</a:t>
            </a:r>
            <a:r>
              <a:rPr lang="en-US" altLang="ko-KR" sz="1000" b="1" kern="0" dirty="0" err="1" smtClean="0">
                <a:latin typeface="+mn-lt"/>
                <a:ea typeface="+mn-ea"/>
              </a:rPr>
              <a:t>vlan</a:t>
            </a:r>
            <a:r>
              <a:rPr lang="en-US" altLang="ko-KR" sz="1000" b="1" kern="0" dirty="0" smtClean="0">
                <a:latin typeface="+mn-lt"/>
                <a:ea typeface="+mn-ea"/>
              </a:rPr>
              <a:t>)</a:t>
            </a:r>
            <a:r>
              <a:rPr lang="en-US" altLang="ko-KR" sz="1000" b="1" kern="0" noProof="0" dirty="0" smtClean="0">
                <a:latin typeface="+mn-lt"/>
                <a:ea typeface="+mn-ea"/>
              </a:rPr>
              <a:t> </a:t>
            </a:r>
            <a:endParaRPr kumimoji="1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7668766" y="1203155"/>
            <a:ext cx="1778136" cy="504056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instance 02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6" name="아래로 구부러진 화살표 15"/>
          <p:cNvSpPr/>
          <p:nvPr/>
        </p:nvSpPr>
        <p:spPr bwMode="auto">
          <a:xfrm flipH="1">
            <a:off x="6300614" y="738101"/>
            <a:ext cx="1998221" cy="465054"/>
          </a:xfrm>
          <a:prstGeom prst="curvedDownArrow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6395344" y="738101"/>
            <a:ext cx="22478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ko-KR" altLang="en-US" sz="1000" b="1" kern="0" dirty="0" smtClean="0">
                <a:latin typeface="+mn-lt"/>
                <a:ea typeface="+mn-ea"/>
              </a:rPr>
              <a:t>서로 </a:t>
            </a:r>
            <a:r>
              <a:rPr lang="ko-KR" altLang="en-US" sz="1000" b="1" kern="0" dirty="0" err="1" smtClean="0">
                <a:latin typeface="+mn-lt"/>
                <a:ea typeface="+mn-ea"/>
              </a:rPr>
              <a:t>다른대역끼리</a:t>
            </a:r>
            <a:r>
              <a:rPr lang="ko-KR" altLang="en-US" sz="1000" b="1" kern="0" dirty="0" smtClean="0">
                <a:latin typeface="+mn-lt"/>
                <a:ea typeface="+mn-ea"/>
              </a:rPr>
              <a:t> </a:t>
            </a:r>
            <a:r>
              <a:rPr lang="en-US" altLang="ko-KR" sz="1000" b="1" kern="0" dirty="0" smtClean="0">
                <a:latin typeface="+mn-lt"/>
                <a:ea typeface="+mn-ea"/>
              </a:rPr>
              <a:t>ping</a:t>
            </a:r>
            <a:r>
              <a:rPr lang="ko-KR" altLang="en-US" sz="1000" b="1" kern="0" dirty="0" smtClean="0">
                <a:latin typeface="+mn-lt"/>
                <a:ea typeface="+mn-ea"/>
              </a:rPr>
              <a:t>되는지 확인</a:t>
            </a:r>
            <a:endParaRPr kumimoji="1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957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467966" y="234045"/>
            <a:ext cx="243775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2000" b="1" kern="0" dirty="0" smtClean="0">
                <a:latin typeface="+mn-lt"/>
                <a:ea typeface="+mn-ea"/>
              </a:rPr>
              <a:t>4. Router </a:t>
            </a:r>
            <a:r>
              <a:rPr lang="ko-KR" altLang="en-US" sz="2000" b="1" kern="0" dirty="0" smtClean="0">
                <a:latin typeface="+mn-lt"/>
                <a:ea typeface="+mn-ea"/>
              </a:rPr>
              <a:t>생</a:t>
            </a:r>
            <a:r>
              <a:rPr lang="ko-KR" altLang="en-US" sz="2000" b="1" kern="0" dirty="0">
                <a:latin typeface="+mn-lt"/>
                <a:ea typeface="+mn-ea"/>
              </a:rPr>
              <a:t>성</a:t>
            </a:r>
            <a:r>
              <a:rPr lang="ko-KR" altLang="en-US" sz="2000" b="1" kern="0" dirty="0" smtClean="0">
                <a:latin typeface="+mn-lt"/>
                <a:ea typeface="+mn-ea"/>
              </a:rPr>
              <a:t>절차</a:t>
            </a:r>
            <a:endParaRPr kumimoji="1" lang="ko-KR" alt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1" t="32204" r="28025" b="23856"/>
          <a:stretch/>
        </p:blipFill>
        <p:spPr bwMode="auto">
          <a:xfrm>
            <a:off x="683990" y="1187190"/>
            <a:ext cx="8100900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 bwMode="auto">
          <a:xfrm>
            <a:off x="571944" y="879413"/>
            <a:ext cx="21259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600" b="1" kern="0" dirty="0" smtClean="0">
                <a:latin typeface="+mn-lt"/>
                <a:ea typeface="+mn-ea"/>
              </a:rPr>
              <a:t>1. router-create </a:t>
            </a:r>
            <a:r>
              <a:rPr lang="ko-KR" altLang="en-US" sz="1600" b="1" kern="0" dirty="0" smtClean="0">
                <a:latin typeface="+mn-lt"/>
                <a:ea typeface="+mn-ea"/>
              </a:rPr>
              <a:t>생성</a:t>
            </a:r>
            <a:endParaRPr kumimoji="1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683991" y="1386173"/>
            <a:ext cx="2700300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0" t="20961" b="57812"/>
          <a:stretch/>
        </p:blipFill>
        <p:spPr bwMode="auto">
          <a:xfrm>
            <a:off x="641397" y="4031021"/>
            <a:ext cx="8139909" cy="1459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 bwMode="auto">
          <a:xfrm>
            <a:off x="677194" y="4338501"/>
            <a:ext cx="2700300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677194" y="3692467"/>
            <a:ext cx="20233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600" b="1" kern="0" dirty="0" smtClean="0">
                <a:latin typeface="+mn-lt"/>
                <a:ea typeface="+mn-ea"/>
              </a:rPr>
              <a:t>1. </a:t>
            </a:r>
            <a:r>
              <a:rPr lang="en-US" altLang="ko-KR" sz="1600" b="1" kern="0" dirty="0" err="1" smtClean="0">
                <a:latin typeface="+mn-lt"/>
                <a:ea typeface="+mn-ea"/>
              </a:rPr>
              <a:t>ip</a:t>
            </a:r>
            <a:r>
              <a:rPr lang="en-US" altLang="ko-KR" sz="1600" b="1" kern="0" dirty="0" smtClean="0">
                <a:latin typeface="+mn-lt"/>
                <a:ea typeface="+mn-ea"/>
              </a:rPr>
              <a:t> </a:t>
            </a:r>
            <a:r>
              <a:rPr lang="en-US" altLang="ko-KR" sz="1600" b="1" kern="0" dirty="0" err="1" smtClean="0">
                <a:latin typeface="+mn-lt"/>
                <a:ea typeface="+mn-ea"/>
              </a:rPr>
              <a:t>netns</a:t>
            </a:r>
            <a:r>
              <a:rPr lang="en-US" altLang="ko-KR" sz="1600" b="1" kern="0" dirty="0" smtClean="0">
                <a:latin typeface="+mn-lt"/>
                <a:ea typeface="+mn-ea"/>
              </a:rPr>
              <a:t> </a:t>
            </a:r>
            <a:r>
              <a:rPr lang="ko-KR" altLang="en-US" sz="1600" b="1" kern="0" dirty="0" smtClean="0">
                <a:latin typeface="+mn-lt"/>
                <a:ea typeface="+mn-ea"/>
              </a:rPr>
              <a:t>생성확인</a:t>
            </a:r>
            <a:endParaRPr kumimoji="1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871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5" t="20989" r="27839" b="25875"/>
          <a:stretch/>
        </p:blipFill>
        <p:spPr bwMode="auto">
          <a:xfrm>
            <a:off x="669530" y="1217967"/>
            <a:ext cx="8367388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571428" y="234045"/>
            <a:ext cx="23342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lvl="0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2000" b="1" kern="0" dirty="0">
                <a:solidFill>
                  <a:srgbClr val="000000"/>
                </a:solidFill>
                <a:latin typeface="Moebius"/>
                <a:ea typeface="맑은 고딕"/>
              </a:rPr>
              <a:t>4. Router </a:t>
            </a:r>
            <a:r>
              <a:rPr lang="ko-KR" altLang="en-US" sz="2000" b="1" kern="0" dirty="0">
                <a:solidFill>
                  <a:srgbClr val="000000"/>
                </a:solidFill>
                <a:latin typeface="Moebius"/>
                <a:ea typeface="맑은 고딕"/>
              </a:rPr>
              <a:t>생성절차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571944" y="879413"/>
            <a:ext cx="43476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600" b="1" kern="0" dirty="0" smtClean="0">
                <a:latin typeface="+mn-lt"/>
                <a:ea typeface="+mn-ea"/>
              </a:rPr>
              <a:t>1. router interface</a:t>
            </a:r>
            <a:r>
              <a:rPr lang="ko-KR" altLang="en-US" sz="1600" b="1" kern="0" dirty="0" smtClean="0">
                <a:latin typeface="+mn-lt"/>
                <a:ea typeface="+mn-ea"/>
              </a:rPr>
              <a:t>를 </a:t>
            </a:r>
            <a:r>
              <a:rPr lang="en-US" altLang="ko-KR" sz="1600" b="1" kern="0" dirty="0" smtClean="0">
                <a:latin typeface="+mn-lt"/>
                <a:ea typeface="+mn-ea"/>
              </a:rPr>
              <a:t>private </a:t>
            </a:r>
            <a:r>
              <a:rPr lang="ko-KR" altLang="en-US" sz="1600" b="1" kern="0" dirty="0" smtClean="0">
                <a:latin typeface="+mn-lt"/>
                <a:ea typeface="+mn-ea"/>
              </a:rPr>
              <a:t>네트워크에 추가</a:t>
            </a:r>
            <a:endParaRPr kumimoji="1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683990" y="1710209"/>
            <a:ext cx="5328591" cy="43204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9" t="20472" r="6030" b="15339"/>
          <a:stretch/>
        </p:blipFill>
        <p:spPr bwMode="auto">
          <a:xfrm>
            <a:off x="683990" y="4302497"/>
            <a:ext cx="8352928" cy="264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 bwMode="auto">
          <a:xfrm>
            <a:off x="614957" y="4482517"/>
            <a:ext cx="3381402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614956" y="5814665"/>
            <a:ext cx="4029473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630845" y="3953815"/>
            <a:ext cx="22942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600" b="1" kern="0" dirty="0" smtClean="0">
                <a:latin typeface="+mn-lt"/>
                <a:ea typeface="+mn-ea"/>
              </a:rPr>
              <a:t>1. router port </a:t>
            </a:r>
            <a:r>
              <a:rPr lang="ko-KR" altLang="en-US" sz="1600" b="1" kern="0" dirty="0" smtClean="0">
                <a:latin typeface="+mn-lt"/>
                <a:ea typeface="+mn-ea"/>
              </a:rPr>
              <a:t>추가확인</a:t>
            </a:r>
            <a:endParaRPr kumimoji="1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8" t="29054" r="53946" b="26748"/>
          <a:stretch/>
        </p:blipFill>
        <p:spPr bwMode="auto">
          <a:xfrm>
            <a:off x="6840674" y="4590529"/>
            <a:ext cx="3414465" cy="2500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 bwMode="auto">
          <a:xfrm>
            <a:off x="6840674" y="6714765"/>
            <a:ext cx="3431655" cy="37579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1260054" y="2277814"/>
            <a:ext cx="42844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400" b="1" kern="0" dirty="0" smtClean="0">
                <a:latin typeface="+mn-lt"/>
                <a:ea typeface="+mn-ea"/>
              </a:rPr>
              <a:t>router-interface-add  router-id private-subnet-id </a:t>
            </a:r>
            <a:endParaRPr kumimoji="1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694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" t="15860" r="18240" b="39970"/>
          <a:stretch/>
        </p:blipFill>
        <p:spPr bwMode="auto">
          <a:xfrm>
            <a:off x="571428" y="4292369"/>
            <a:ext cx="9544050" cy="261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" t="14912" r="35702" b="29729"/>
          <a:stretch/>
        </p:blipFill>
        <p:spPr bwMode="auto">
          <a:xfrm>
            <a:off x="630845" y="1233098"/>
            <a:ext cx="8406073" cy="2793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571428" y="234045"/>
            <a:ext cx="23342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lvl="0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2000" b="1" kern="0" dirty="0">
                <a:solidFill>
                  <a:srgbClr val="000000"/>
                </a:solidFill>
                <a:latin typeface="Moebius"/>
                <a:ea typeface="맑은 고딕"/>
              </a:rPr>
              <a:t>4. Router </a:t>
            </a:r>
            <a:r>
              <a:rPr lang="ko-KR" altLang="en-US" sz="2000" b="1" kern="0" dirty="0">
                <a:solidFill>
                  <a:srgbClr val="000000"/>
                </a:solidFill>
                <a:latin typeface="Moebius"/>
                <a:ea typeface="맑은 고딕"/>
              </a:rPr>
              <a:t>생성절차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571944" y="879413"/>
            <a:ext cx="42258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600" b="1" kern="0" dirty="0" smtClean="0">
                <a:latin typeface="+mn-lt"/>
                <a:ea typeface="+mn-ea"/>
              </a:rPr>
              <a:t>1. router gateway</a:t>
            </a:r>
            <a:r>
              <a:rPr lang="ko-KR" altLang="en-US" sz="1600" b="1" kern="0" dirty="0" smtClean="0">
                <a:latin typeface="+mn-lt"/>
                <a:ea typeface="+mn-ea"/>
              </a:rPr>
              <a:t>를 </a:t>
            </a:r>
            <a:r>
              <a:rPr lang="en-US" altLang="ko-KR" sz="1600" b="1" kern="0" dirty="0" smtClean="0">
                <a:latin typeface="+mn-lt"/>
                <a:ea typeface="+mn-ea"/>
              </a:rPr>
              <a:t>public </a:t>
            </a:r>
            <a:r>
              <a:rPr lang="ko-KR" altLang="en-US" sz="1600" b="1" kern="0" dirty="0" smtClean="0">
                <a:latin typeface="+mn-lt"/>
                <a:ea typeface="+mn-ea"/>
              </a:rPr>
              <a:t>네트워크에 추가</a:t>
            </a:r>
            <a:endParaRPr kumimoji="1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683990" y="1566193"/>
            <a:ext cx="2664295" cy="18002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630844" y="4482517"/>
            <a:ext cx="4373625" cy="32403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768308" y="6426733"/>
            <a:ext cx="2137413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630845" y="3953815"/>
            <a:ext cx="22942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600" b="1" kern="0" dirty="0" smtClean="0">
                <a:latin typeface="+mn-lt"/>
                <a:ea typeface="+mn-ea"/>
              </a:rPr>
              <a:t>1. router port </a:t>
            </a:r>
            <a:r>
              <a:rPr lang="ko-KR" altLang="en-US" sz="1600" b="1" kern="0" dirty="0" smtClean="0">
                <a:latin typeface="+mn-lt"/>
                <a:ea typeface="+mn-ea"/>
              </a:rPr>
              <a:t>추가확인</a:t>
            </a:r>
            <a:endParaRPr kumimoji="1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571429" y="2539635"/>
            <a:ext cx="5081114" cy="46671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683990" y="5732530"/>
            <a:ext cx="2137413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" t="20510" r="61812" b="26369"/>
          <a:stretch/>
        </p:blipFill>
        <p:spPr bwMode="auto">
          <a:xfrm>
            <a:off x="7236718" y="4569197"/>
            <a:ext cx="3169221" cy="244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 bwMode="auto">
          <a:xfrm>
            <a:off x="7236718" y="6346850"/>
            <a:ext cx="3169222" cy="37579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489566" y="3186373"/>
            <a:ext cx="428447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400" b="1" kern="0" dirty="0" smtClean="0">
                <a:latin typeface="+mn-lt"/>
                <a:ea typeface="+mn-ea"/>
              </a:rPr>
              <a:t>router-gateway-set router-id public-net-id </a:t>
            </a:r>
            <a:endParaRPr kumimoji="1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55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</a:rPr>
              <a:t>5. </a:t>
            </a:r>
            <a:r>
              <a:rPr lang="en-US" altLang="ko-KR" sz="2000" dirty="0" err="1">
                <a:latin typeface="+mn-ea"/>
              </a:rPr>
              <a:t>osc.answer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en-US" altLang="ko-KR" sz="2000" dirty="0">
                <a:latin typeface="+mn-ea"/>
              </a:rPr>
              <a:t>OVS </a:t>
            </a:r>
            <a:r>
              <a:rPr lang="en-US" altLang="ko-KR" sz="2000" dirty="0" smtClean="0">
                <a:latin typeface="+mn-ea"/>
              </a:rPr>
              <a:t>ALLINONE)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6732662" y="5541826"/>
            <a:ext cx="1460630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eno16777736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12" name="직선 연결선 11"/>
          <p:cNvCxnSpPr>
            <a:stCxn id="46" idx="4"/>
            <a:endCxn id="4" idx="0"/>
          </p:cNvCxnSpPr>
          <p:nvPr/>
        </p:nvCxnSpPr>
        <p:spPr bwMode="auto">
          <a:xfrm>
            <a:off x="7451275" y="5346613"/>
            <a:ext cx="11702" cy="195213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 bwMode="auto">
          <a:xfrm>
            <a:off x="474472" y="738101"/>
            <a:ext cx="44219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800" b="1" kern="0" dirty="0" smtClean="0">
                <a:latin typeface="+mn-ea"/>
                <a:ea typeface="+mn-ea"/>
              </a:rPr>
              <a:t>1. controller/compute Network </a:t>
            </a:r>
            <a:r>
              <a:rPr lang="ko-KR" altLang="en-US" sz="1800" b="1" kern="0" dirty="0" smtClean="0">
                <a:latin typeface="+mn-ea"/>
                <a:ea typeface="+mn-ea"/>
              </a:rPr>
              <a:t>구조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cxnSp>
        <p:nvCxnSpPr>
          <p:cNvPr id="71" name="직선 연결선 70"/>
          <p:cNvCxnSpPr/>
          <p:nvPr/>
        </p:nvCxnSpPr>
        <p:spPr bwMode="auto">
          <a:xfrm>
            <a:off x="7470744" y="5855951"/>
            <a:ext cx="0" cy="907004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직사각형 43"/>
          <p:cNvSpPr/>
          <p:nvPr/>
        </p:nvSpPr>
        <p:spPr bwMode="auto">
          <a:xfrm>
            <a:off x="5112482" y="2343088"/>
            <a:ext cx="5076564" cy="319873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46" name="타원 45"/>
          <p:cNvSpPr/>
          <p:nvPr/>
        </p:nvSpPr>
        <p:spPr bwMode="auto">
          <a:xfrm>
            <a:off x="6585712" y="4814149"/>
            <a:ext cx="1731126" cy="532464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err="1" smtClean="0">
                <a:latin typeface="+mn-ea"/>
                <a:ea typeface="+mn-ea"/>
                <a:cs typeface="Arials"/>
              </a:rPr>
              <a:t>br</a:t>
            </a:r>
            <a:r>
              <a:rPr lang="en-US" altLang="ko-KR" sz="1200" dirty="0" smtClean="0">
                <a:latin typeface="+mn-ea"/>
                <a:ea typeface="+mn-ea"/>
                <a:cs typeface="Arials"/>
              </a:rPr>
              <a:t>-ex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(192.168.17.160)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47" name="타원 46"/>
          <p:cNvSpPr/>
          <p:nvPr/>
        </p:nvSpPr>
        <p:spPr bwMode="auto">
          <a:xfrm>
            <a:off x="6636246" y="4014465"/>
            <a:ext cx="1440160" cy="432048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err="1" smtClean="0">
                <a:latin typeface="+mn-ea"/>
                <a:ea typeface="+mn-ea"/>
                <a:cs typeface="Arials"/>
              </a:rPr>
              <a:t>br-int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52" name="직선 화살표 연결선 51"/>
          <p:cNvCxnSpPr/>
          <p:nvPr/>
        </p:nvCxnSpPr>
        <p:spPr bwMode="auto">
          <a:xfrm flipH="1">
            <a:off x="6996286" y="4446513"/>
            <a:ext cx="105544" cy="394116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3" name="TextBox 52"/>
          <p:cNvSpPr txBox="1"/>
          <p:nvPr/>
        </p:nvSpPr>
        <p:spPr bwMode="auto">
          <a:xfrm>
            <a:off x="5664138" y="4535714"/>
            <a:ext cx="9721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000" b="1" kern="0" noProof="0" dirty="0" err="1" smtClean="0">
                <a:latin typeface="+mn-lt"/>
                <a:ea typeface="+mn-ea"/>
              </a:rPr>
              <a:t>type:patch</a:t>
            </a:r>
            <a:r>
              <a:rPr lang="en-US" altLang="ko-KR" sz="1000" b="1" kern="0" noProof="0" dirty="0" smtClean="0">
                <a:latin typeface="+mn-lt"/>
                <a:ea typeface="+mn-ea"/>
              </a:rPr>
              <a:t> </a:t>
            </a:r>
            <a:endParaRPr kumimoji="1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6369714" y="1206153"/>
            <a:ext cx="1778136" cy="504056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instance 01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58" name="타원 57"/>
          <p:cNvSpPr/>
          <p:nvPr/>
        </p:nvSpPr>
        <p:spPr bwMode="auto">
          <a:xfrm>
            <a:off x="6682718" y="2713198"/>
            <a:ext cx="1152128" cy="568468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qbrbd235bf4-08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6574706" y="3250785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qvbbd235bf4-08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6680250" y="3820241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qvobd235bf4-08</a:t>
            </a:r>
            <a:endParaRPr lang="ko-KR" altLang="en-US" sz="1200" dirty="0">
              <a:latin typeface="+mn-ea"/>
              <a:cs typeface="Arials"/>
            </a:endParaRPr>
          </a:p>
        </p:txBody>
      </p:sp>
      <p:cxnSp>
        <p:nvCxnSpPr>
          <p:cNvPr id="68" name="직선 연결선 67"/>
          <p:cNvCxnSpPr>
            <a:endCxn id="64" idx="0"/>
          </p:cNvCxnSpPr>
          <p:nvPr/>
        </p:nvCxnSpPr>
        <p:spPr bwMode="auto">
          <a:xfrm>
            <a:off x="7207058" y="3474405"/>
            <a:ext cx="103262" cy="345836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직사각형 71"/>
          <p:cNvSpPr/>
          <p:nvPr/>
        </p:nvSpPr>
        <p:spPr bwMode="auto">
          <a:xfrm>
            <a:off x="6743130" y="1710209"/>
            <a:ext cx="1091716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eth0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(192.168.101.5)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6628619" y="2489578"/>
            <a:ext cx="1260140" cy="2236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tabbd235bf4-08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77" name="직선 연결선 76"/>
          <p:cNvCxnSpPr>
            <a:endCxn id="75" idx="0"/>
          </p:cNvCxnSpPr>
          <p:nvPr/>
        </p:nvCxnSpPr>
        <p:spPr bwMode="auto">
          <a:xfrm flipH="1">
            <a:off x="7258689" y="1997252"/>
            <a:ext cx="216117" cy="492326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TextBox 79"/>
          <p:cNvSpPr txBox="1"/>
          <p:nvPr/>
        </p:nvSpPr>
        <p:spPr bwMode="auto">
          <a:xfrm>
            <a:off x="7275668" y="3524212"/>
            <a:ext cx="97210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000" b="1" kern="0" dirty="0" smtClean="0">
                <a:latin typeface="+mn-lt"/>
                <a:ea typeface="+mn-ea"/>
              </a:rPr>
              <a:t>tag=1 (</a:t>
            </a:r>
            <a:r>
              <a:rPr lang="en-US" altLang="ko-KR" sz="1000" b="1" kern="0" dirty="0" err="1" smtClean="0">
                <a:latin typeface="+mn-lt"/>
                <a:ea typeface="+mn-ea"/>
              </a:rPr>
              <a:t>vlan</a:t>
            </a:r>
            <a:r>
              <a:rPr lang="en-US" altLang="ko-KR" sz="1000" b="1" kern="0" dirty="0" smtClean="0">
                <a:latin typeface="+mn-lt"/>
                <a:ea typeface="+mn-ea"/>
              </a:rPr>
              <a:t>)</a:t>
            </a:r>
            <a:r>
              <a:rPr lang="en-US" altLang="ko-KR" sz="1000" b="1" kern="0" noProof="0" dirty="0" smtClean="0">
                <a:latin typeface="+mn-lt"/>
                <a:ea typeface="+mn-ea"/>
              </a:rPr>
              <a:t> </a:t>
            </a:r>
            <a:endParaRPr kumimoji="1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2353454" y="2879363"/>
            <a:ext cx="1514074" cy="371421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tape4d54a6e-19</a:t>
            </a:r>
          </a:p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192.168.101.2</a:t>
            </a:r>
            <a:endParaRPr lang="ko-KR" altLang="en-US" sz="1200" dirty="0">
              <a:latin typeface="+mn-ea"/>
              <a:cs typeface="Arials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683991" y="2118739"/>
            <a:ext cx="1669464" cy="79208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dnsqmasq1(process)</a:t>
            </a:r>
            <a:endParaRPr lang="ko-KR" altLang="en-US" sz="1200" dirty="0">
              <a:latin typeface="+mn-ea"/>
              <a:cs typeface="Arials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2331072" y="2092131"/>
            <a:ext cx="1557274" cy="79208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qhdcp-namespace1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108" name="직선 화살표 연결선 107"/>
          <p:cNvCxnSpPr>
            <a:stCxn id="47" idx="6"/>
            <a:endCxn id="88" idx="2"/>
          </p:cNvCxnSpPr>
          <p:nvPr/>
        </p:nvCxnSpPr>
        <p:spPr bwMode="auto">
          <a:xfrm flipV="1">
            <a:off x="8076406" y="4221260"/>
            <a:ext cx="773410" cy="9229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61" name="직사각형 60"/>
          <p:cNvSpPr/>
          <p:nvPr/>
        </p:nvSpPr>
        <p:spPr bwMode="auto">
          <a:xfrm>
            <a:off x="2350937" y="3853976"/>
            <a:ext cx="1526645" cy="34055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qr-4b6a0576-b9</a:t>
            </a:r>
          </a:p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192.168.101.1</a:t>
            </a:r>
            <a:endParaRPr lang="en-US" altLang="ko-KR" sz="1200" dirty="0">
              <a:latin typeface="+mn-ea"/>
              <a:cs typeface="Arials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683991" y="4194529"/>
            <a:ext cx="1647082" cy="79208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lang="en-US" altLang="ko-KR" sz="1200" dirty="0" smtClean="0">
                <a:latin typeface="+mn-ea"/>
                <a:cs typeface="Arials"/>
              </a:rPr>
              <a:t>router (process)</a:t>
            </a:r>
          </a:p>
          <a:p>
            <a:pPr latinLnBrk="0"/>
            <a:r>
              <a:rPr lang="en-US" altLang="ko-KR" sz="1200" dirty="0" err="1" smtClean="0">
                <a:latin typeface="+mn-ea"/>
                <a:cs typeface="Arials"/>
              </a:rPr>
              <a:t>defatult</a:t>
            </a:r>
            <a:r>
              <a:rPr lang="en-US" altLang="ko-KR" sz="1200" dirty="0" smtClean="0">
                <a:latin typeface="+mn-ea"/>
                <a:cs typeface="Arials"/>
              </a:rPr>
              <a:t> gateway</a:t>
            </a:r>
            <a:r>
              <a:rPr lang="ko-KR" altLang="en-US" sz="1200" dirty="0" smtClean="0">
                <a:latin typeface="+mn-ea"/>
                <a:cs typeface="Arials"/>
              </a:rPr>
              <a:t>인</a:t>
            </a:r>
            <a:endParaRPr lang="en-US" altLang="ko-KR" sz="1200" dirty="0" smtClean="0">
              <a:latin typeface="+mn-ea"/>
              <a:cs typeface="Arials"/>
            </a:endParaRPr>
          </a:p>
          <a:p>
            <a:pPr latinLnBrk="0"/>
            <a:r>
              <a:rPr lang="en-US" altLang="ko-KR" sz="1200" dirty="0" err="1" smtClean="0">
                <a:latin typeface="+mn-ea"/>
                <a:cs typeface="Arials"/>
              </a:rPr>
              <a:t>qg</a:t>
            </a:r>
            <a:r>
              <a:rPr lang="ko-KR" altLang="en-US" sz="1200" dirty="0" smtClean="0">
                <a:latin typeface="+mn-ea"/>
                <a:cs typeface="Arials"/>
              </a:rPr>
              <a:t>로 </a:t>
            </a:r>
            <a:r>
              <a:rPr lang="ko-KR" altLang="en-US" sz="1200" dirty="0" err="1" smtClean="0">
                <a:latin typeface="+mn-ea"/>
                <a:cs typeface="Arials"/>
              </a:rPr>
              <a:t>라우팅됨</a:t>
            </a:r>
            <a:endParaRPr lang="ko-KR" altLang="en-US" sz="1200" dirty="0">
              <a:latin typeface="+mn-ea"/>
              <a:cs typeface="Arials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2331072" y="4177136"/>
            <a:ext cx="1539271" cy="792088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qrouter-namespace1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88" name="타원 87"/>
          <p:cNvSpPr/>
          <p:nvPr/>
        </p:nvSpPr>
        <p:spPr bwMode="auto">
          <a:xfrm>
            <a:off x="8849816" y="3955028"/>
            <a:ext cx="1281076" cy="532464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err="1" smtClean="0">
                <a:latin typeface="+mn-ea"/>
                <a:ea typeface="+mn-ea"/>
                <a:cs typeface="Arials"/>
              </a:rPr>
              <a:t>br-tun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2340174" y="4976822"/>
            <a:ext cx="1548172" cy="30884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qg-32e3a496-94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192.168.17.11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93" name="직선 연결선 92"/>
          <p:cNvCxnSpPr>
            <a:stCxn id="89" idx="3"/>
            <a:endCxn id="46" idx="2"/>
          </p:cNvCxnSpPr>
          <p:nvPr/>
        </p:nvCxnSpPr>
        <p:spPr bwMode="auto">
          <a:xfrm flipV="1">
            <a:off x="3888346" y="5080381"/>
            <a:ext cx="2697366" cy="50863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직선 연결선 93"/>
          <p:cNvCxnSpPr>
            <a:stCxn id="61" idx="3"/>
            <a:endCxn id="47" idx="2"/>
          </p:cNvCxnSpPr>
          <p:nvPr/>
        </p:nvCxnSpPr>
        <p:spPr bwMode="auto">
          <a:xfrm>
            <a:off x="3877582" y="4024253"/>
            <a:ext cx="2758664" cy="206236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직선 연결선 94"/>
          <p:cNvCxnSpPr>
            <a:stCxn id="91" idx="2"/>
          </p:cNvCxnSpPr>
          <p:nvPr/>
        </p:nvCxnSpPr>
        <p:spPr bwMode="auto">
          <a:xfrm>
            <a:off x="3110491" y="3250784"/>
            <a:ext cx="3622171" cy="876587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타원 106"/>
          <p:cNvSpPr/>
          <p:nvPr/>
        </p:nvSpPr>
        <p:spPr bwMode="auto">
          <a:xfrm>
            <a:off x="5976578" y="6642757"/>
            <a:ext cx="3024336" cy="532464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 smtClean="0">
                <a:latin typeface="+mn-ea"/>
                <a:ea typeface="+mn-ea"/>
                <a:cs typeface="Arials"/>
              </a:rPr>
              <a:t>외부네트워크</a:t>
            </a:r>
            <a:endParaRPr lang="en-US" altLang="ko-KR" sz="1200" dirty="0" smtClean="0">
              <a:latin typeface="+mn-ea"/>
              <a:ea typeface="+mn-ea"/>
              <a:cs typeface="Arials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(192.168.17.2)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</p:spTree>
    <p:extLst>
      <p:ext uri="{BB962C8B-B14F-4D97-AF65-F5344CB8AC3E}">
        <p14:creationId xmlns:p14="http://schemas.microsoft.com/office/powerpoint/2010/main" val="188742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828006" y="954125"/>
            <a:ext cx="8172908" cy="5029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2400" b="1" dirty="0" smtClean="0">
                <a:latin typeface="+mn-ea"/>
                <a:ea typeface="+mn-ea"/>
              </a:rPr>
              <a:t>1</a:t>
            </a:r>
            <a:r>
              <a:rPr lang="en-US" altLang="ko-KR" sz="2000" b="1" dirty="0" smtClean="0">
                <a:latin typeface="+mn-ea"/>
                <a:ea typeface="+mn-ea"/>
              </a:rPr>
              <a:t>. VMWARE </a:t>
            </a:r>
            <a:r>
              <a:rPr lang="en-US" altLang="ko-KR" sz="2000" b="1" kern="0" dirty="0" smtClean="0">
                <a:solidFill>
                  <a:srgbClr val="000000"/>
                </a:solidFill>
                <a:latin typeface="맑은 고딕"/>
                <a:ea typeface="맑은 고딕"/>
                <a:cs typeface="+mj-cs"/>
              </a:rPr>
              <a:t>CENTOS 7</a:t>
            </a:r>
            <a:r>
              <a:rPr lang="ko-KR" altLang="en-US" sz="2000" b="1" kern="0" dirty="0" err="1" smtClean="0">
                <a:solidFill>
                  <a:srgbClr val="000000"/>
                </a:solidFill>
                <a:latin typeface="맑은 고딕"/>
                <a:ea typeface="맑은 고딕"/>
                <a:cs typeface="+mj-cs"/>
              </a:rPr>
              <a:t>버젼</a:t>
            </a:r>
            <a:r>
              <a:rPr lang="ko-KR" altLang="en-US" sz="2000" b="1" kern="0" dirty="0" smtClean="0">
                <a:solidFill>
                  <a:srgbClr val="000000"/>
                </a:solidFill>
                <a:latin typeface="맑은 고딕"/>
                <a:ea typeface="맑은 고딕"/>
                <a:cs typeface="+mj-cs"/>
              </a:rPr>
              <a:t> 설치 </a:t>
            </a:r>
            <a:r>
              <a:rPr lang="en-US" altLang="ko-KR" sz="2000" b="1" kern="0" dirty="0" smtClean="0">
                <a:solidFill>
                  <a:srgbClr val="000000"/>
                </a:solidFill>
                <a:latin typeface="맑은 고딕"/>
                <a:ea typeface="맑은 고딕"/>
                <a:cs typeface="+mj-cs"/>
              </a:rPr>
              <a:t>(GUI </a:t>
            </a:r>
            <a:r>
              <a:rPr lang="ko-KR" altLang="en-US" sz="2000" b="1" kern="0" dirty="0" smtClean="0">
                <a:solidFill>
                  <a:srgbClr val="000000"/>
                </a:solidFill>
                <a:latin typeface="맑은 고딕"/>
                <a:ea typeface="맑은 고딕"/>
                <a:cs typeface="+mj-cs"/>
              </a:rPr>
              <a:t>지원</a:t>
            </a:r>
            <a:r>
              <a:rPr lang="en-US" altLang="ko-KR" sz="2000" b="1" kern="0" dirty="0" smtClean="0">
                <a:solidFill>
                  <a:srgbClr val="000000"/>
                </a:solidFill>
                <a:latin typeface="맑은 고딕"/>
                <a:ea typeface="맑은 고딕"/>
                <a:cs typeface="+mj-cs"/>
              </a:rPr>
              <a:t>)</a:t>
            </a:r>
            <a:r>
              <a:rPr lang="ko-KR" altLang="en-US" sz="2000" b="1" kern="0" dirty="0" smtClean="0">
                <a:solidFill>
                  <a:srgbClr val="000000"/>
                </a:solidFill>
                <a:latin typeface="맑은 고딕"/>
                <a:ea typeface="맑은 고딕"/>
                <a:cs typeface="+mj-cs"/>
              </a:rPr>
              <a:t> </a:t>
            </a:r>
            <a:endParaRPr lang="en-US" altLang="ko-KR" sz="2000" b="1" kern="0" dirty="0" smtClean="0">
              <a:solidFill>
                <a:srgbClr val="000000"/>
              </a:solidFill>
              <a:latin typeface="맑은 고딕"/>
              <a:ea typeface="맑은 고딕"/>
              <a:cs typeface="+mj-cs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2000" b="1" dirty="0" smtClean="0">
                <a:latin typeface="+mn-ea"/>
                <a:ea typeface="+mn-ea"/>
              </a:rPr>
              <a:t>2. IP </a:t>
            </a:r>
            <a:r>
              <a:rPr lang="ko-KR" altLang="en-US" sz="2000" b="1" dirty="0" smtClean="0">
                <a:latin typeface="+mn-ea"/>
                <a:ea typeface="+mn-ea"/>
              </a:rPr>
              <a:t>설정 및 </a:t>
            </a:r>
            <a:r>
              <a:rPr lang="ko-KR" altLang="en-US" sz="2000" b="1" dirty="0" err="1" smtClean="0">
                <a:latin typeface="+mn-ea"/>
                <a:ea typeface="+mn-ea"/>
              </a:rPr>
              <a:t>공인망</a:t>
            </a:r>
            <a:r>
              <a:rPr lang="ko-KR" altLang="en-US" sz="2000" b="1" dirty="0" smtClean="0">
                <a:latin typeface="+mn-ea"/>
                <a:ea typeface="+mn-ea"/>
              </a:rPr>
              <a:t> </a:t>
            </a:r>
            <a:r>
              <a:rPr lang="ko-KR" altLang="en-US" sz="2000" b="1" dirty="0" err="1" smtClean="0">
                <a:latin typeface="+mn-ea"/>
                <a:ea typeface="+mn-ea"/>
              </a:rPr>
              <a:t>라우팅</a:t>
            </a:r>
            <a:r>
              <a:rPr lang="ko-KR" altLang="en-US" sz="2000" b="1" dirty="0" smtClean="0">
                <a:latin typeface="+mn-ea"/>
                <a:ea typeface="+mn-ea"/>
              </a:rPr>
              <a:t> 설정</a:t>
            </a:r>
            <a:endParaRPr lang="en-US" altLang="ko-KR" sz="2000" b="1" dirty="0" smtClean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 - Adapter1: NAT (OSC, </a:t>
            </a:r>
            <a:r>
              <a:rPr lang="ko-KR" altLang="en-US" sz="1400" b="1" dirty="0" err="1" smtClean="0">
                <a:latin typeface="+mn-ea"/>
                <a:ea typeface="+mn-ea"/>
              </a:rPr>
              <a:t>공인망</a:t>
            </a:r>
            <a:r>
              <a:rPr lang="en-US" altLang="ko-KR" sz="1400" b="1" dirty="0" smtClean="0">
                <a:latin typeface="+mn-ea"/>
                <a:ea typeface="+mn-ea"/>
              </a:rPr>
              <a:t>)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 - Adapter2: HOST-only (</a:t>
            </a:r>
            <a:r>
              <a:rPr lang="ko-KR" altLang="en-US" sz="1400" b="1" dirty="0" err="1" smtClean="0">
                <a:latin typeface="+mn-ea"/>
                <a:ea typeface="+mn-ea"/>
              </a:rPr>
              <a:t>사설망</a:t>
            </a:r>
            <a:r>
              <a:rPr lang="en-US" altLang="ko-KR" sz="1400" b="1" dirty="0" smtClean="0">
                <a:latin typeface="+mn-ea"/>
                <a:ea typeface="+mn-ea"/>
              </a:rPr>
              <a:t>) 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 - /</a:t>
            </a:r>
            <a:r>
              <a:rPr lang="en-US" altLang="ko-KR" sz="1400" b="1" dirty="0" err="1" smtClean="0">
                <a:latin typeface="+mn-ea"/>
                <a:ea typeface="+mn-ea"/>
              </a:rPr>
              <a:t>etc</a:t>
            </a:r>
            <a:r>
              <a:rPr lang="en-US" altLang="ko-KR" sz="1400" b="1" dirty="0" smtClean="0">
                <a:latin typeface="+mn-ea"/>
                <a:ea typeface="+mn-ea"/>
              </a:rPr>
              <a:t>/</a:t>
            </a:r>
            <a:r>
              <a:rPr lang="en-US" altLang="ko-KR" sz="1400" b="1" dirty="0" err="1" smtClean="0">
                <a:latin typeface="+mn-ea"/>
                <a:ea typeface="+mn-ea"/>
              </a:rPr>
              <a:t>resolve.conf</a:t>
            </a:r>
            <a:r>
              <a:rPr lang="en-US" altLang="ko-KR" sz="1400" b="1" dirty="0" smtClean="0">
                <a:latin typeface="+mn-ea"/>
                <a:ea typeface="+mn-ea"/>
              </a:rPr>
              <a:t> (NAT </a:t>
            </a:r>
            <a:r>
              <a:rPr lang="ko-KR" altLang="en-US" sz="1400" b="1" dirty="0" smtClean="0">
                <a:latin typeface="+mn-ea"/>
                <a:ea typeface="+mn-ea"/>
              </a:rPr>
              <a:t>인터페이스의 </a:t>
            </a:r>
            <a:r>
              <a:rPr lang="en-US" altLang="ko-KR" sz="1400" b="1" dirty="0" smtClean="0">
                <a:latin typeface="+mn-ea"/>
                <a:ea typeface="+mn-ea"/>
              </a:rPr>
              <a:t>DNS</a:t>
            </a:r>
            <a:r>
              <a:rPr lang="ko-KR" altLang="en-US" sz="1400" b="1" dirty="0" smtClean="0">
                <a:latin typeface="+mn-ea"/>
                <a:ea typeface="+mn-ea"/>
              </a:rPr>
              <a:t>주소로</a:t>
            </a:r>
            <a:r>
              <a:rPr lang="en-US" altLang="ko-KR" sz="1400" b="1" dirty="0" smtClean="0">
                <a:latin typeface="+mn-ea"/>
                <a:ea typeface="+mn-ea"/>
              </a:rPr>
              <a:t>) 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2000" b="1" dirty="0" smtClean="0">
                <a:latin typeface="+mn-ea"/>
                <a:ea typeface="+mn-ea"/>
              </a:rPr>
              <a:t>3. PROCESS </a:t>
            </a:r>
            <a:r>
              <a:rPr lang="ko-KR" altLang="en-US" sz="2000" b="1" dirty="0" smtClean="0">
                <a:latin typeface="+mn-ea"/>
                <a:ea typeface="+mn-ea"/>
              </a:rPr>
              <a:t>설정 </a:t>
            </a:r>
            <a:endParaRPr lang="en-US" altLang="ko-KR" sz="2000" b="1" dirty="0" smtClean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 - </a:t>
            </a:r>
            <a:r>
              <a:rPr lang="en-US" altLang="ko-KR" sz="1400" b="1" dirty="0" err="1" smtClean="0">
                <a:latin typeface="+mn-ea"/>
                <a:ea typeface="+mn-ea"/>
              </a:rPr>
              <a:t>NetworkManager</a:t>
            </a: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stop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 - </a:t>
            </a:r>
            <a:r>
              <a:rPr lang="en-US" altLang="ko-KR" sz="1400" b="1" dirty="0" err="1" smtClean="0">
                <a:latin typeface="+mn-ea"/>
                <a:ea typeface="+mn-ea"/>
              </a:rPr>
              <a:t>Firewalld</a:t>
            </a:r>
            <a:r>
              <a:rPr lang="en-US" altLang="ko-KR" sz="1400" b="1" dirty="0" smtClean="0">
                <a:latin typeface="+mn-ea"/>
                <a:ea typeface="+mn-ea"/>
              </a:rPr>
              <a:t> stop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400" b="1" dirty="0">
                <a:latin typeface="+mn-ea"/>
                <a:ea typeface="+mn-ea"/>
              </a:rPr>
              <a:t>  </a:t>
            </a:r>
            <a:r>
              <a:rPr lang="en-US" altLang="ko-KR" sz="1400" b="1" dirty="0" smtClean="0">
                <a:latin typeface="+mn-ea"/>
                <a:ea typeface="+mn-ea"/>
              </a:rPr>
              <a:t>- </a:t>
            </a:r>
            <a:r>
              <a:rPr lang="en-US" altLang="ko-KR" sz="1400" b="1" dirty="0" err="1" smtClean="0">
                <a:latin typeface="+mn-ea"/>
                <a:ea typeface="+mn-ea"/>
              </a:rPr>
              <a:t>setenforce</a:t>
            </a:r>
            <a:r>
              <a:rPr lang="en-US" altLang="ko-KR" sz="1400" b="1" dirty="0" smtClean="0">
                <a:latin typeface="+mn-ea"/>
                <a:ea typeface="+mn-ea"/>
              </a:rPr>
              <a:t> = 0 (permissive </a:t>
            </a:r>
            <a:r>
              <a:rPr lang="ko-KR" altLang="en-US" sz="1400" b="1" dirty="0" smtClean="0">
                <a:latin typeface="+mn-ea"/>
                <a:ea typeface="+mn-ea"/>
              </a:rPr>
              <a:t>모드</a:t>
            </a:r>
            <a:r>
              <a:rPr lang="en-US" altLang="ko-KR" sz="1400" b="1" dirty="0" smtClean="0">
                <a:latin typeface="+mn-ea"/>
                <a:ea typeface="+mn-ea"/>
              </a:rPr>
              <a:t>) </a:t>
            </a:r>
            <a:endParaRPr lang="en-US" altLang="ko-KR" sz="1400" b="1" dirty="0"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571428" y="234045"/>
            <a:ext cx="12105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ko-KR" altLang="en-US" sz="2000" b="1" kern="0" noProof="0" dirty="0" smtClean="0">
                <a:latin typeface="+mn-lt"/>
                <a:ea typeface="+mn-ea"/>
              </a:rPr>
              <a:t>사전준비</a:t>
            </a:r>
            <a:endParaRPr kumimoji="1" lang="ko-KR" alt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962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</a:rPr>
              <a:t>5. </a:t>
            </a:r>
            <a:r>
              <a:rPr lang="en-US" altLang="ko-KR" sz="2000" dirty="0" err="1">
                <a:latin typeface="+mn-ea"/>
              </a:rPr>
              <a:t>osc.answer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(VXLAN 2node </a:t>
            </a:r>
            <a:r>
              <a:rPr lang="ko-KR" altLang="en-US" sz="2000" dirty="0" smtClean="0">
                <a:latin typeface="+mn-ea"/>
              </a:rPr>
              <a:t>구조</a:t>
            </a:r>
            <a:r>
              <a:rPr lang="en-US" altLang="ko-KR" sz="2000" dirty="0" smtClean="0">
                <a:latin typeface="+mn-ea"/>
              </a:rPr>
              <a:t>) </a:t>
            </a:r>
            <a:endParaRPr lang="ko-KR" altLang="en-US" sz="2000" dirty="0">
              <a:latin typeface="+mn-ea"/>
              <a:ea typeface="+mn-ea"/>
            </a:endParaRPr>
          </a:p>
        </p:txBody>
      </p:sp>
      <p:pic>
        <p:nvPicPr>
          <p:cNvPr id="1026" name="Picture 2" descr="C:\Users\user\Desktop\Neutron_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71" y="1548906"/>
            <a:ext cx="9314366" cy="484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 bwMode="auto">
          <a:xfrm>
            <a:off x="461971" y="750159"/>
            <a:ext cx="44219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800" b="1" kern="0" dirty="0" smtClean="0">
                <a:latin typeface="+mn-ea"/>
                <a:ea typeface="+mn-ea"/>
              </a:rPr>
              <a:t>1. </a:t>
            </a:r>
            <a:r>
              <a:rPr lang="en-US" altLang="ko-KR" sz="1800" b="1" dirty="0">
                <a:latin typeface="+mn-ea"/>
                <a:ea typeface="+mn-ea"/>
              </a:rPr>
              <a:t>VXLAN 2node </a:t>
            </a:r>
            <a:r>
              <a:rPr lang="ko-KR" altLang="en-US" sz="1800" b="1" dirty="0" smtClean="0">
                <a:latin typeface="+mn-ea"/>
                <a:ea typeface="+mn-ea"/>
              </a:rPr>
              <a:t>구조 구간별 설명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1970" y="1241128"/>
            <a:ext cx="64507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n-ea"/>
                <a:ea typeface="+mn-ea"/>
              </a:rPr>
              <a:t>https://www.rdoproject.org/networking/networking-in-too-much-detail/</a:t>
            </a:r>
            <a:endParaRPr lang="ko-KR" altLang="en-US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981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</a:rPr>
              <a:t>5. </a:t>
            </a:r>
            <a:r>
              <a:rPr lang="en-US" altLang="ko-KR" sz="2000" dirty="0" err="1">
                <a:latin typeface="+mn-ea"/>
              </a:rPr>
              <a:t>osc.answer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(VXLAN </a:t>
            </a:r>
            <a:r>
              <a:rPr lang="ko-KR" altLang="en-US" sz="2000" dirty="0" err="1" smtClean="0">
                <a:latin typeface="+mn-ea"/>
              </a:rPr>
              <a:t>패킷캡쳐</a:t>
            </a:r>
            <a:r>
              <a:rPr lang="en-US" altLang="ko-KR" sz="2000" dirty="0" smtClean="0">
                <a:latin typeface="+mn-ea"/>
              </a:rPr>
              <a:t>)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461971" y="750159"/>
            <a:ext cx="25622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800" b="1" kern="0" dirty="0" smtClean="0">
                <a:latin typeface="+mn-ea"/>
                <a:ea typeface="+mn-ea"/>
              </a:rPr>
              <a:t>1. </a:t>
            </a:r>
            <a:r>
              <a:rPr lang="en-US" altLang="ko-KR" sz="1800" b="1" dirty="0" smtClean="0">
                <a:latin typeface="+mn-ea"/>
                <a:ea typeface="+mn-ea"/>
              </a:rPr>
              <a:t>VXLAN </a:t>
            </a:r>
            <a:r>
              <a:rPr lang="ko-KR" altLang="en-US" sz="1800" b="1" dirty="0" err="1" smtClean="0">
                <a:latin typeface="+mn-ea"/>
                <a:ea typeface="+mn-ea"/>
              </a:rPr>
              <a:t>패킷구조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pic>
        <p:nvPicPr>
          <p:cNvPr id="4" name="Picture 2" descr="C:\Users\user\Desktop\20160714_10313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" t="11963" b="8092"/>
          <a:stretch/>
        </p:blipFill>
        <p:spPr bwMode="auto">
          <a:xfrm>
            <a:off x="461971" y="2466293"/>
            <a:ext cx="8804249" cy="417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 bwMode="auto">
          <a:xfrm>
            <a:off x="647986" y="1530189"/>
            <a:ext cx="756084" cy="396044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L1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397299" y="1532372"/>
            <a:ext cx="756084" cy="396044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L2 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139555" y="1532372"/>
            <a:ext cx="756084" cy="396044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L3 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895639" y="1532372"/>
            <a:ext cx="756084" cy="396044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L4 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3651723" y="1530189"/>
            <a:ext cx="756084" cy="396044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VXLAN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407807" y="1530189"/>
            <a:ext cx="756084" cy="396044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L2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5167736" y="1530189"/>
            <a:ext cx="756084" cy="396044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L3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5935466" y="1530189"/>
            <a:ext cx="756084" cy="396044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L4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4397935" y="1977268"/>
            <a:ext cx="21841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INNER </a:t>
            </a:r>
            <a:r>
              <a:rPr kumimoji="1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구간 </a:t>
            </a: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(INSTANCE)</a:t>
            </a:r>
            <a:r>
              <a:rPr kumimoji="1" lang="en-US" altLang="ko-KR" sz="1200" b="1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 </a:t>
            </a:r>
            <a:endParaRPr kumimoji="1" lang="ko-KR" altLang="en-US" sz="1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260054" y="1968978"/>
            <a:ext cx="21841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OUTTER </a:t>
            </a:r>
            <a:r>
              <a:rPr kumimoji="1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구간 </a:t>
            </a: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(VTEP~VTEP)</a:t>
            </a:r>
            <a:r>
              <a:rPr kumimoji="1" lang="en-US" altLang="ko-KR" sz="1200" b="1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 </a:t>
            </a:r>
            <a:endParaRPr kumimoji="1" lang="ko-KR" altLang="en-US" sz="1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33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>
                <a:latin typeface="+mn-ea"/>
              </a:rPr>
              <a:t>6</a:t>
            </a:r>
            <a:r>
              <a:rPr lang="en-US" altLang="ko-KR" sz="2000" dirty="0" smtClean="0">
                <a:latin typeface="+mn-ea"/>
              </a:rPr>
              <a:t>. </a:t>
            </a:r>
            <a:r>
              <a:rPr lang="en-US" altLang="ko-KR" sz="2000" dirty="0" err="1" smtClean="0">
                <a:latin typeface="+mn-ea"/>
              </a:rPr>
              <a:t>lbaas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설정 </a:t>
            </a:r>
            <a:r>
              <a:rPr lang="en-US" altLang="ko-KR" sz="2000" dirty="0" smtClean="0">
                <a:latin typeface="+mn-ea"/>
              </a:rPr>
              <a:t>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461970" y="1242157"/>
            <a:ext cx="65587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800" b="1" kern="0" dirty="0" smtClean="0">
                <a:latin typeface="+mn-ea"/>
                <a:ea typeface="+mn-ea"/>
              </a:rPr>
              <a:t>1. </a:t>
            </a:r>
            <a:r>
              <a:rPr lang="ko-KR" altLang="en-US" sz="1800" b="1" dirty="0" smtClean="0">
                <a:latin typeface="+mn-ea"/>
                <a:ea typeface="+mn-ea"/>
              </a:rPr>
              <a:t>새로운 </a:t>
            </a:r>
            <a:r>
              <a:rPr lang="en-US" altLang="ko-KR" sz="1800" b="1" dirty="0" smtClean="0">
                <a:latin typeface="+mn-ea"/>
                <a:ea typeface="+mn-ea"/>
              </a:rPr>
              <a:t>pool </a:t>
            </a:r>
            <a:r>
              <a:rPr lang="ko-KR" altLang="en-US" sz="1800" b="1" dirty="0" smtClean="0">
                <a:latin typeface="+mn-ea"/>
                <a:ea typeface="+mn-ea"/>
              </a:rPr>
              <a:t>추가 </a:t>
            </a:r>
            <a:r>
              <a:rPr lang="en-US" altLang="ko-KR" sz="1800" b="1" dirty="0" smtClean="0">
                <a:latin typeface="+mn-ea"/>
                <a:ea typeface="+mn-ea"/>
              </a:rPr>
              <a:t>(neutron </a:t>
            </a:r>
            <a:r>
              <a:rPr lang="en-US" altLang="ko-KR" sz="1800" b="1" dirty="0" err="1" smtClean="0">
                <a:latin typeface="+mn-ea"/>
                <a:ea typeface="+mn-ea"/>
              </a:rPr>
              <a:t>lb</a:t>
            </a:r>
            <a:r>
              <a:rPr lang="en-US" altLang="ko-KR" sz="1800" b="1" dirty="0" smtClean="0">
                <a:latin typeface="+mn-ea"/>
                <a:ea typeface="+mn-ea"/>
              </a:rPr>
              <a:t>-pool-create)</a:t>
            </a:r>
            <a:r>
              <a:rPr lang="ko-KR" altLang="en-US" sz="1800" b="1" dirty="0" smtClean="0">
                <a:latin typeface="+mn-ea"/>
                <a:ea typeface="+mn-ea"/>
              </a:rPr>
              <a:t> 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71" y="1674205"/>
            <a:ext cx="7259868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539974" y="872825"/>
            <a:ext cx="93970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kumimoji="1" lang="ko-KR" alt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풀추가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-&gt; </a:t>
            </a:r>
            <a:r>
              <a:rPr kumimoji="1" lang="ko-KR" alt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풀멤버추가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-&gt;VIP</a:t>
            </a:r>
            <a:r>
              <a:rPr kumimoji="1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rPr>
              <a:t>추가</a:t>
            </a:r>
            <a:r>
              <a:rPr lang="en-US" altLang="ko-KR" sz="1800" b="1" kern="0" dirty="0" smtClean="0">
                <a:latin typeface="+mn-ea"/>
                <a:ea typeface="+mn-ea"/>
              </a:rPr>
              <a:t>-&gt;VIP</a:t>
            </a:r>
            <a:r>
              <a:rPr lang="ko-KR" altLang="en-US" sz="1800" b="1" kern="0" dirty="0" smtClean="0">
                <a:latin typeface="+mn-ea"/>
                <a:ea typeface="+mn-ea"/>
              </a:rPr>
              <a:t>에 </a:t>
            </a:r>
            <a:r>
              <a:rPr lang="en-US" altLang="ko-KR" sz="1800" b="1" kern="0" dirty="0" err="1" smtClean="0">
                <a:latin typeface="+mn-ea"/>
                <a:ea typeface="+mn-ea"/>
              </a:rPr>
              <a:t>Floation</a:t>
            </a:r>
            <a:r>
              <a:rPr lang="en-US" altLang="ko-KR" sz="1800" b="1" kern="0" dirty="0" smtClean="0">
                <a:latin typeface="+mn-ea"/>
                <a:ea typeface="+mn-ea"/>
              </a:rPr>
              <a:t> IP</a:t>
            </a:r>
            <a:r>
              <a:rPr lang="ko-KR" altLang="en-US" sz="1800" b="1" kern="0" dirty="0" smtClean="0">
                <a:latin typeface="+mn-ea"/>
                <a:ea typeface="+mn-ea"/>
              </a:rPr>
              <a:t>할당</a:t>
            </a:r>
            <a:r>
              <a:rPr lang="en-US" altLang="ko-KR" sz="1800" b="1" kern="0" dirty="0" smtClean="0">
                <a:latin typeface="+mn-ea"/>
                <a:ea typeface="+mn-ea"/>
              </a:rPr>
              <a:t>-&gt;</a:t>
            </a:r>
            <a:r>
              <a:rPr lang="ko-KR" altLang="en-US" sz="1800" b="1" kern="0" dirty="0" smtClean="0">
                <a:latin typeface="+mn-ea"/>
                <a:ea typeface="+mn-ea"/>
              </a:rPr>
              <a:t>모니터추가</a:t>
            </a:r>
            <a:r>
              <a:rPr lang="en-US" altLang="ko-KR" sz="1800" b="1" kern="0" dirty="0" smtClean="0">
                <a:latin typeface="+mn-ea"/>
                <a:ea typeface="+mn-ea"/>
              </a:rPr>
              <a:t>-&gt;</a:t>
            </a:r>
            <a:r>
              <a:rPr lang="ko-KR" altLang="en-US" sz="1800" b="1" kern="0" dirty="0" err="1" smtClean="0">
                <a:latin typeface="+mn-ea"/>
                <a:ea typeface="+mn-ea"/>
              </a:rPr>
              <a:t>모니터풀에</a:t>
            </a:r>
            <a:r>
              <a:rPr lang="ko-KR" altLang="en-US" sz="1800" b="1" kern="0" dirty="0" smtClean="0">
                <a:latin typeface="+mn-ea"/>
                <a:ea typeface="+mn-ea"/>
              </a:rPr>
              <a:t> 연결</a:t>
            </a:r>
            <a:r>
              <a:rPr lang="en-US" altLang="ko-KR" sz="1800" b="1" kern="0" dirty="0" smtClean="0">
                <a:latin typeface="+mn-ea"/>
                <a:ea typeface="+mn-ea"/>
              </a:rPr>
              <a:t> </a:t>
            </a:r>
            <a:r>
              <a:rPr lang="ko-KR" altLang="en-US" sz="1800" b="1" kern="0" dirty="0" smtClean="0">
                <a:latin typeface="+mn-ea"/>
                <a:ea typeface="+mn-ea"/>
              </a:rPr>
              <a:t> 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473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>
                <a:latin typeface="+mn-ea"/>
              </a:rPr>
              <a:t>6</a:t>
            </a:r>
            <a:r>
              <a:rPr lang="en-US" altLang="ko-KR" sz="2000" dirty="0" smtClean="0">
                <a:latin typeface="+mn-ea"/>
              </a:rPr>
              <a:t>. </a:t>
            </a:r>
            <a:r>
              <a:rPr lang="en-US" altLang="ko-KR" sz="2000" dirty="0" err="1" smtClean="0">
                <a:latin typeface="+mn-ea"/>
              </a:rPr>
              <a:t>lbaas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설정</a:t>
            </a:r>
            <a:r>
              <a:rPr lang="en-US" altLang="ko-KR" sz="2000" dirty="0" smtClean="0">
                <a:latin typeface="+mn-ea"/>
              </a:rPr>
              <a:t>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461970" y="750159"/>
            <a:ext cx="77828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800" b="1" kern="0" dirty="0" smtClean="0">
                <a:latin typeface="+mn-ea"/>
                <a:ea typeface="+mn-ea"/>
              </a:rPr>
              <a:t>1. </a:t>
            </a:r>
            <a:r>
              <a:rPr lang="ko-KR" altLang="en-US" sz="1800" b="1" dirty="0" smtClean="0">
                <a:latin typeface="+mn-ea"/>
                <a:ea typeface="+mn-ea"/>
              </a:rPr>
              <a:t>풀에 새로운 멤버 추가</a:t>
            </a:r>
            <a:r>
              <a:rPr lang="en-US" altLang="ko-KR" sz="1800" b="1" dirty="0" smtClean="0">
                <a:latin typeface="+mn-ea"/>
                <a:ea typeface="+mn-ea"/>
              </a:rPr>
              <a:t>(neutron </a:t>
            </a:r>
            <a:r>
              <a:rPr lang="en-US" altLang="ko-KR" sz="1800" b="1" dirty="0" err="1" smtClean="0">
                <a:latin typeface="+mn-ea"/>
                <a:ea typeface="+mn-ea"/>
              </a:rPr>
              <a:t>lb</a:t>
            </a:r>
            <a:r>
              <a:rPr lang="en-US" altLang="ko-KR" sz="1800" b="1" dirty="0" smtClean="0">
                <a:latin typeface="+mn-ea"/>
                <a:ea typeface="+mn-ea"/>
              </a:rPr>
              <a:t>-member-create)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00" y="1206153"/>
            <a:ext cx="7266485" cy="5652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04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>
                <a:latin typeface="+mn-ea"/>
              </a:rPr>
              <a:t>6</a:t>
            </a:r>
            <a:r>
              <a:rPr lang="en-US" altLang="ko-KR" sz="2000" dirty="0" smtClean="0">
                <a:latin typeface="+mn-ea"/>
              </a:rPr>
              <a:t>. </a:t>
            </a:r>
            <a:r>
              <a:rPr lang="en-US" altLang="ko-KR" sz="2000" dirty="0" err="1" smtClean="0">
                <a:latin typeface="+mn-ea"/>
              </a:rPr>
              <a:t>lbaas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설정</a:t>
            </a:r>
            <a:r>
              <a:rPr lang="en-US" altLang="ko-KR" sz="2000" dirty="0" smtClean="0">
                <a:latin typeface="+mn-ea"/>
              </a:rPr>
              <a:t>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461971" y="750159"/>
            <a:ext cx="44219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800" b="1" kern="0" dirty="0" smtClean="0">
                <a:latin typeface="+mn-ea"/>
                <a:ea typeface="+mn-ea"/>
              </a:rPr>
              <a:t>1. </a:t>
            </a:r>
            <a:r>
              <a:rPr lang="ko-KR" altLang="en-US" sz="1800" b="1" dirty="0" smtClean="0">
                <a:latin typeface="+mn-ea"/>
                <a:ea typeface="+mn-ea"/>
              </a:rPr>
              <a:t>풀에 </a:t>
            </a:r>
            <a:r>
              <a:rPr lang="en-US" altLang="ko-KR" sz="1800" b="1" dirty="0" smtClean="0">
                <a:latin typeface="+mn-ea"/>
                <a:ea typeface="+mn-ea"/>
              </a:rPr>
              <a:t>VIP </a:t>
            </a:r>
            <a:r>
              <a:rPr lang="ko-KR" altLang="en-US" sz="1800" b="1" dirty="0" smtClean="0">
                <a:latin typeface="+mn-ea"/>
                <a:ea typeface="+mn-ea"/>
              </a:rPr>
              <a:t>추가</a:t>
            </a:r>
            <a:r>
              <a:rPr lang="en-US" altLang="ko-KR" sz="1800" b="1" dirty="0" smtClean="0">
                <a:latin typeface="+mn-ea"/>
                <a:ea typeface="+mn-ea"/>
              </a:rPr>
              <a:t>(neutron </a:t>
            </a:r>
            <a:r>
              <a:rPr lang="en-US" altLang="ko-KR" sz="1800" b="1" dirty="0" err="1" smtClean="0">
                <a:latin typeface="+mn-ea"/>
                <a:ea typeface="+mn-ea"/>
              </a:rPr>
              <a:t>vip</a:t>
            </a:r>
            <a:r>
              <a:rPr lang="en-US" altLang="ko-KR" sz="1800" b="1" dirty="0" smtClean="0">
                <a:latin typeface="+mn-ea"/>
                <a:ea typeface="+mn-ea"/>
              </a:rPr>
              <a:t>-create)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71" y="1242157"/>
            <a:ext cx="7602839" cy="5739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>
                <a:latin typeface="+mn-ea"/>
              </a:rPr>
              <a:t>6</a:t>
            </a:r>
            <a:r>
              <a:rPr lang="en-US" altLang="ko-KR" sz="2000" dirty="0" smtClean="0">
                <a:latin typeface="+mn-ea"/>
              </a:rPr>
              <a:t>. </a:t>
            </a:r>
            <a:r>
              <a:rPr lang="en-US" altLang="ko-KR" sz="2000" dirty="0" err="1" smtClean="0">
                <a:latin typeface="+mn-ea"/>
              </a:rPr>
              <a:t>lbaas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설정</a:t>
            </a:r>
            <a:r>
              <a:rPr lang="en-US" altLang="ko-KR" sz="2000" dirty="0" smtClean="0">
                <a:latin typeface="+mn-ea"/>
              </a:rPr>
              <a:t>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461971" y="750159"/>
            <a:ext cx="44219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800" b="1" kern="0" dirty="0" smtClean="0">
                <a:latin typeface="+mn-ea"/>
                <a:ea typeface="+mn-ea"/>
              </a:rPr>
              <a:t>1. </a:t>
            </a:r>
            <a:r>
              <a:rPr lang="ko-KR" altLang="en-US" sz="1800" b="1" dirty="0" smtClean="0">
                <a:latin typeface="+mn-ea"/>
                <a:ea typeface="+mn-ea"/>
              </a:rPr>
              <a:t>풀에 </a:t>
            </a:r>
            <a:r>
              <a:rPr lang="en-US" altLang="ko-KR" sz="1800" b="1" dirty="0" smtClean="0">
                <a:latin typeface="+mn-ea"/>
                <a:ea typeface="+mn-ea"/>
              </a:rPr>
              <a:t>VIP </a:t>
            </a:r>
            <a:r>
              <a:rPr lang="ko-KR" altLang="en-US" sz="1800" b="1" dirty="0" smtClean="0">
                <a:latin typeface="+mn-ea"/>
                <a:ea typeface="+mn-ea"/>
              </a:rPr>
              <a:t>추가된 상태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1" b="52930"/>
          <a:stretch/>
        </p:blipFill>
        <p:spPr bwMode="auto">
          <a:xfrm>
            <a:off x="477015" y="1238126"/>
            <a:ext cx="6459937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 bwMode="auto">
          <a:xfrm>
            <a:off x="1908126" y="2520454"/>
            <a:ext cx="4968552" cy="43204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1" t="10600" r="17765" b="54100"/>
          <a:stretch/>
        </p:blipFill>
        <p:spPr bwMode="auto">
          <a:xfrm>
            <a:off x="461970" y="4050469"/>
            <a:ext cx="6474981" cy="307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484308" y="3681137"/>
            <a:ext cx="63923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800" b="1" kern="0" dirty="0">
                <a:latin typeface="+mn-ea"/>
                <a:ea typeface="+mn-ea"/>
              </a:rPr>
              <a:t>2</a:t>
            </a:r>
            <a:r>
              <a:rPr lang="en-US" altLang="ko-KR" sz="1800" b="1" kern="0" dirty="0" smtClean="0">
                <a:latin typeface="+mn-ea"/>
                <a:ea typeface="+mn-ea"/>
              </a:rPr>
              <a:t>. </a:t>
            </a:r>
            <a:r>
              <a:rPr lang="en-US" altLang="ko-KR" sz="1800" b="1" dirty="0" smtClean="0">
                <a:latin typeface="+mn-ea"/>
                <a:ea typeface="+mn-ea"/>
              </a:rPr>
              <a:t>VIP</a:t>
            </a:r>
            <a:r>
              <a:rPr lang="ko-KR" altLang="en-US" sz="1800" b="1" dirty="0" smtClean="0">
                <a:latin typeface="+mn-ea"/>
                <a:ea typeface="+mn-ea"/>
              </a:rPr>
              <a:t>에 </a:t>
            </a:r>
            <a:r>
              <a:rPr lang="en-US" altLang="ko-KR" sz="1800" b="1" dirty="0" smtClean="0">
                <a:latin typeface="+mn-ea"/>
                <a:ea typeface="+mn-ea"/>
              </a:rPr>
              <a:t>Floating IP </a:t>
            </a:r>
            <a:r>
              <a:rPr lang="ko-KR" altLang="en-US" sz="1800" b="1" dirty="0" smtClean="0">
                <a:latin typeface="+mn-ea"/>
                <a:ea typeface="+mn-ea"/>
              </a:rPr>
              <a:t>연결 </a:t>
            </a:r>
            <a:r>
              <a:rPr lang="en-US" altLang="ko-KR" sz="1800" b="1" dirty="0" smtClean="0">
                <a:latin typeface="+mn-ea"/>
                <a:ea typeface="+mn-ea"/>
              </a:rPr>
              <a:t>(neutron </a:t>
            </a:r>
            <a:r>
              <a:rPr lang="en-US" altLang="ko-KR" sz="1800" b="1" dirty="0" err="1" smtClean="0">
                <a:latin typeface="+mn-ea"/>
                <a:ea typeface="+mn-ea"/>
              </a:rPr>
              <a:t>floatingip</a:t>
            </a:r>
            <a:r>
              <a:rPr lang="en-US" altLang="ko-KR" sz="1800" b="1" dirty="0" smtClean="0">
                <a:latin typeface="+mn-ea"/>
                <a:ea typeface="+mn-ea"/>
              </a:rPr>
              <a:t>-associate)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21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>
                <a:latin typeface="+mn-ea"/>
              </a:rPr>
              <a:t>6</a:t>
            </a:r>
            <a:r>
              <a:rPr lang="en-US" altLang="ko-KR" sz="2000" dirty="0" smtClean="0">
                <a:latin typeface="+mn-ea"/>
              </a:rPr>
              <a:t>. </a:t>
            </a:r>
            <a:r>
              <a:rPr lang="en-US" altLang="ko-KR" sz="2000" dirty="0" err="1" smtClean="0">
                <a:latin typeface="+mn-ea"/>
              </a:rPr>
              <a:t>lbaas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설정</a:t>
            </a:r>
            <a:r>
              <a:rPr lang="en-US" altLang="ko-KR" sz="2000" dirty="0" smtClean="0">
                <a:latin typeface="+mn-ea"/>
              </a:rPr>
              <a:t>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461970" y="750159"/>
            <a:ext cx="72788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800" b="1" kern="0" dirty="0" smtClean="0">
                <a:latin typeface="+mn-ea"/>
                <a:ea typeface="+mn-ea"/>
              </a:rPr>
              <a:t>1. </a:t>
            </a:r>
            <a:r>
              <a:rPr lang="ko-KR" altLang="en-US" sz="1800" b="1" kern="0" dirty="0" smtClean="0">
                <a:latin typeface="+mn-ea"/>
                <a:ea typeface="+mn-ea"/>
              </a:rPr>
              <a:t>모니터 추가</a:t>
            </a:r>
            <a:r>
              <a:rPr lang="en-US" altLang="ko-KR" sz="1800" b="1" kern="0" dirty="0" smtClean="0">
                <a:latin typeface="+mn-ea"/>
                <a:ea typeface="+mn-ea"/>
              </a:rPr>
              <a:t>(neutron </a:t>
            </a:r>
            <a:r>
              <a:rPr lang="en-US" altLang="ko-KR" sz="1800" b="1" kern="0" dirty="0" err="1" smtClean="0">
                <a:latin typeface="+mn-ea"/>
                <a:ea typeface="+mn-ea"/>
              </a:rPr>
              <a:t>lb</a:t>
            </a:r>
            <a:r>
              <a:rPr lang="en-US" altLang="ko-KR" sz="1800" b="1" kern="0" dirty="0" smtClean="0">
                <a:latin typeface="+mn-ea"/>
                <a:ea typeface="+mn-ea"/>
              </a:rPr>
              <a:t>-</a:t>
            </a:r>
            <a:r>
              <a:rPr lang="en-US" altLang="ko-KR" sz="1800" b="1" kern="0" dirty="0" err="1" smtClean="0">
                <a:latin typeface="+mn-ea"/>
                <a:ea typeface="+mn-ea"/>
              </a:rPr>
              <a:t>healthmonitor</a:t>
            </a:r>
            <a:r>
              <a:rPr lang="en-US" altLang="ko-KR" sz="1800" b="1" kern="0" dirty="0" smtClean="0">
                <a:latin typeface="+mn-ea"/>
                <a:ea typeface="+mn-ea"/>
              </a:rPr>
              <a:t>-create)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5" t="11735" r="18396" b="33046"/>
          <a:stretch/>
        </p:blipFill>
        <p:spPr bwMode="auto">
          <a:xfrm>
            <a:off x="463931" y="1130988"/>
            <a:ext cx="6443143" cy="245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8" t="10853" r="18477" b="61137"/>
          <a:stretch/>
        </p:blipFill>
        <p:spPr bwMode="auto">
          <a:xfrm>
            <a:off x="431962" y="4095766"/>
            <a:ext cx="6342699" cy="2772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 bwMode="auto">
          <a:xfrm>
            <a:off x="431962" y="3726433"/>
            <a:ext cx="77108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800" b="1" kern="0" dirty="0">
                <a:latin typeface="+mn-ea"/>
                <a:ea typeface="+mn-ea"/>
              </a:rPr>
              <a:t>2</a:t>
            </a:r>
            <a:r>
              <a:rPr lang="en-US" altLang="ko-KR" sz="1800" b="1" kern="0" dirty="0" smtClean="0">
                <a:latin typeface="+mn-ea"/>
                <a:ea typeface="+mn-ea"/>
              </a:rPr>
              <a:t>. </a:t>
            </a:r>
            <a:r>
              <a:rPr lang="ko-KR" altLang="en-US" sz="1800" b="1" dirty="0" smtClean="0">
                <a:latin typeface="+mn-ea"/>
                <a:ea typeface="+mn-ea"/>
              </a:rPr>
              <a:t>풀에 모니터 연결하여 감시</a:t>
            </a:r>
            <a:r>
              <a:rPr lang="en-US" altLang="ko-KR" sz="1800" b="1" dirty="0" smtClean="0">
                <a:latin typeface="+mn-ea"/>
                <a:ea typeface="+mn-ea"/>
              </a:rPr>
              <a:t>(neutron </a:t>
            </a:r>
            <a:r>
              <a:rPr lang="en-US" altLang="ko-KR" sz="1800" b="1" dirty="0" err="1" smtClean="0">
                <a:latin typeface="+mn-ea"/>
                <a:ea typeface="+mn-ea"/>
              </a:rPr>
              <a:t>lb</a:t>
            </a:r>
            <a:r>
              <a:rPr lang="en-US" altLang="ko-KR" sz="1800" b="1" dirty="0" smtClean="0">
                <a:latin typeface="+mn-ea"/>
                <a:ea typeface="+mn-ea"/>
              </a:rPr>
              <a:t>-</a:t>
            </a:r>
            <a:r>
              <a:rPr lang="en-US" altLang="ko-KR" sz="1800" b="1" dirty="0" err="1" smtClean="0">
                <a:latin typeface="+mn-ea"/>
                <a:ea typeface="+mn-ea"/>
              </a:rPr>
              <a:t>healthmonitor</a:t>
            </a:r>
            <a:r>
              <a:rPr lang="en-US" altLang="ko-KR" sz="1800" b="1" dirty="0" smtClean="0">
                <a:latin typeface="+mn-ea"/>
                <a:ea typeface="+mn-ea"/>
              </a:rPr>
              <a:t>-associate)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054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>
                <a:latin typeface="+mn-ea"/>
              </a:rPr>
              <a:t>6</a:t>
            </a:r>
            <a:r>
              <a:rPr lang="en-US" altLang="ko-KR" sz="2000" dirty="0" smtClean="0">
                <a:latin typeface="+mn-ea"/>
              </a:rPr>
              <a:t>. </a:t>
            </a:r>
            <a:r>
              <a:rPr lang="en-US" altLang="ko-KR" sz="2000" dirty="0" err="1" smtClean="0">
                <a:latin typeface="+mn-ea"/>
              </a:rPr>
              <a:t>lbaas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설정</a:t>
            </a:r>
            <a:r>
              <a:rPr lang="en-US" altLang="ko-KR" sz="2000" dirty="0" smtClean="0">
                <a:latin typeface="+mn-ea"/>
              </a:rPr>
              <a:t>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461970" y="750159"/>
            <a:ext cx="9547056" cy="6272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algn="l" eaLnBrk="0" hangingPunct="0">
              <a:spcBef>
                <a:spcPct val="20000"/>
              </a:spcBef>
              <a:buSzPct val="70000"/>
            </a:pPr>
            <a:endParaRPr lang="en-US" altLang="ko-KR" sz="1000" b="1" kern="0" dirty="0" smtClean="0">
              <a:latin typeface="+mn-ea"/>
              <a:ea typeface="+mn-ea"/>
            </a:endParaRPr>
          </a:p>
          <a:p>
            <a:pPr algn="l" eaLnBrk="0" hangingPunct="0">
              <a:spcBef>
                <a:spcPct val="20000"/>
              </a:spcBef>
              <a:buSzPct val="70000"/>
            </a:pPr>
            <a:r>
              <a:rPr lang="en-US" altLang="ko-KR" sz="1800" b="1" kern="0" dirty="0" smtClean="0">
                <a:solidFill>
                  <a:srgbClr val="000000"/>
                </a:solidFill>
                <a:latin typeface="맑은 고딕"/>
                <a:ea typeface="맑은 고딕"/>
              </a:rPr>
              <a:t>1. </a:t>
            </a:r>
            <a:r>
              <a:rPr lang="en-US" altLang="ko-KR" sz="1800" b="1" kern="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qlbaas</a:t>
            </a:r>
            <a:r>
              <a:rPr lang="en-US" altLang="ko-KR" sz="1800" b="1" kern="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800" b="1" kern="0" dirty="0" smtClean="0">
                <a:solidFill>
                  <a:srgbClr val="000000"/>
                </a:solidFill>
                <a:latin typeface="맑은 고딕"/>
                <a:ea typeface="맑은 고딕"/>
              </a:rPr>
              <a:t>네임스페이스가 생성되며 네임스페이스 내에 </a:t>
            </a:r>
            <a:r>
              <a:rPr lang="en-US" altLang="ko-KR" sz="1800" b="1" kern="0" dirty="0" smtClean="0">
                <a:solidFill>
                  <a:srgbClr val="000000"/>
                </a:solidFill>
                <a:latin typeface="맑은 고딕"/>
                <a:ea typeface="맑은 고딕"/>
              </a:rPr>
              <a:t>VIP</a:t>
            </a:r>
            <a:r>
              <a:rPr lang="ko-KR" altLang="en-US" sz="1800" b="1" kern="0" dirty="0" smtClean="0">
                <a:solidFill>
                  <a:srgbClr val="000000"/>
                </a:solidFill>
                <a:latin typeface="맑은 고딕"/>
                <a:ea typeface="맑은 고딕"/>
              </a:rPr>
              <a:t>를 가지는 </a:t>
            </a:r>
            <a:r>
              <a:rPr lang="en-US" altLang="ko-KR" sz="1800" b="1" kern="0" dirty="0" smtClean="0">
                <a:solidFill>
                  <a:srgbClr val="000000"/>
                </a:solidFill>
                <a:latin typeface="맑은 고딕"/>
                <a:ea typeface="맑은 고딕"/>
              </a:rPr>
              <a:t>tap </a:t>
            </a:r>
            <a:r>
              <a:rPr lang="ko-KR" altLang="en-US" sz="1800" b="1" kern="0" dirty="0" smtClean="0">
                <a:solidFill>
                  <a:srgbClr val="000000"/>
                </a:solidFill>
                <a:latin typeface="맑은 고딕"/>
                <a:ea typeface="맑은 고딕"/>
              </a:rPr>
              <a:t>디바이스가 생성</a:t>
            </a:r>
            <a:endParaRPr lang="en-US" altLang="ko-KR" sz="1800" b="1" kern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8600" indent="-228600" algn="l" eaLnBrk="0" hangingPunct="0">
              <a:spcBef>
                <a:spcPct val="20000"/>
              </a:spcBef>
              <a:buSzPct val="70000"/>
              <a:buAutoNum type="arabicPeriod"/>
            </a:pPr>
            <a:endParaRPr lang="en-US" altLang="ko-KR" sz="1000" b="1" kern="0" dirty="0">
              <a:latin typeface="+mn-ea"/>
              <a:ea typeface="+mn-ea"/>
            </a:endParaRP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 smtClean="0">
                <a:latin typeface="+mn-ea"/>
                <a:ea typeface="+mn-ea"/>
              </a:rPr>
              <a:t>[</a:t>
            </a:r>
            <a:r>
              <a:rPr lang="en-US" altLang="ko-KR" sz="1000" b="1" kern="0" dirty="0" err="1">
                <a:latin typeface="+mn-ea"/>
                <a:ea typeface="+mn-ea"/>
              </a:rPr>
              <a:t>root@localhost</a:t>
            </a:r>
            <a:r>
              <a:rPr lang="en-US" altLang="ko-KR" sz="1000" b="1" kern="0" dirty="0">
                <a:latin typeface="+mn-ea"/>
                <a:ea typeface="+mn-ea"/>
              </a:rPr>
              <a:t> </a:t>
            </a:r>
            <a:r>
              <a:rPr lang="en-US" altLang="ko-KR" sz="1000" b="1" kern="0" dirty="0" err="1">
                <a:latin typeface="+mn-ea"/>
                <a:ea typeface="+mn-ea"/>
              </a:rPr>
              <a:t>conf.d</a:t>
            </a:r>
            <a:r>
              <a:rPr lang="en-US" altLang="ko-KR" sz="1000" b="1" kern="0" dirty="0">
                <a:latin typeface="+mn-ea"/>
                <a:ea typeface="+mn-ea"/>
              </a:rPr>
              <a:t>(</a:t>
            </a:r>
            <a:r>
              <a:rPr lang="en-US" altLang="ko-KR" sz="1000" b="1" kern="0" dirty="0" err="1">
                <a:latin typeface="+mn-ea"/>
                <a:ea typeface="+mn-ea"/>
              </a:rPr>
              <a:t>keystone_admin</a:t>
            </a:r>
            <a:r>
              <a:rPr lang="en-US" altLang="ko-KR" sz="1000" b="1" kern="0" dirty="0">
                <a:latin typeface="+mn-ea"/>
                <a:ea typeface="+mn-ea"/>
              </a:rPr>
              <a:t>)]# </a:t>
            </a:r>
            <a:r>
              <a:rPr lang="en-US" altLang="ko-KR" sz="1000" b="1" kern="0" dirty="0" err="1">
                <a:latin typeface="+mn-ea"/>
                <a:ea typeface="+mn-ea"/>
              </a:rPr>
              <a:t>ip</a:t>
            </a:r>
            <a:r>
              <a:rPr lang="en-US" altLang="ko-KR" sz="1000" b="1" kern="0" dirty="0">
                <a:latin typeface="+mn-ea"/>
                <a:ea typeface="+mn-ea"/>
              </a:rPr>
              <a:t> </a:t>
            </a:r>
            <a:r>
              <a:rPr lang="en-US" altLang="ko-KR" sz="1000" b="1" kern="0" dirty="0" err="1">
                <a:latin typeface="+mn-ea"/>
                <a:ea typeface="+mn-ea"/>
              </a:rPr>
              <a:t>netns</a:t>
            </a:r>
            <a:endParaRPr lang="en-US" altLang="ko-KR" sz="1000" b="1" kern="0" dirty="0">
              <a:latin typeface="+mn-ea"/>
              <a:ea typeface="+mn-ea"/>
            </a:endParaRP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>
                <a:solidFill>
                  <a:srgbClr val="FF0000"/>
                </a:solidFill>
                <a:latin typeface="+mn-ea"/>
                <a:ea typeface="+mn-ea"/>
              </a:rPr>
              <a:t>qlbaas-428576a6-b078-4797-91ab-1a89d0ec4653</a:t>
            </a: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>
                <a:latin typeface="+mn-ea"/>
                <a:ea typeface="+mn-ea"/>
              </a:rPr>
              <a:t>qdhcp-afaebfaf-8d8c-4f14-9546-a9b5ad173fe8</a:t>
            </a: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>
                <a:latin typeface="+mn-ea"/>
                <a:ea typeface="+mn-ea"/>
              </a:rPr>
              <a:t>qrouter-1b348608-06a4-4038-b4b2-e13d144a761a</a:t>
            </a: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>
                <a:latin typeface="+mn-ea"/>
                <a:ea typeface="+mn-ea"/>
              </a:rPr>
              <a:t>qdhcp-a05ecf62-298b-4938-be3d-d1f008e01667</a:t>
            </a: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 smtClean="0">
                <a:latin typeface="+mn-ea"/>
                <a:ea typeface="+mn-ea"/>
              </a:rPr>
              <a:t>qrouter-bb933656-3c3b-4e7a-8c63-5e16ed4674f1</a:t>
            </a: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endParaRPr lang="en-US" altLang="ko-KR" sz="1000" b="1" kern="0" dirty="0">
              <a:latin typeface="+mn-ea"/>
              <a:ea typeface="+mn-ea"/>
            </a:endParaRP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>
                <a:latin typeface="+mn-ea"/>
                <a:ea typeface="+mn-ea"/>
              </a:rPr>
              <a:t>[</a:t>
            </a:r>
            <a:r>
              <a:rPr lang="en-US" altLang="ko-KR" sz="1000" b="1" kern="0" dirty="0" err="1">
                <a:latin typeface="+mn-ea"/>
                <a:ea typeface="+mn-ea"/>
              </a:rPr>
              <a:t>root@localhost</a:t>
            </a:r>
            <a:r>
              <a:rPr lang="en-US" altLang="ko-KR" sz="1000" b="1" kern="0" dirty="0">
                <a:latin typeface="+mn-ea"/>
                <a:ea typeface="+mn-ea"/>
              </a:rPr>
              <a:t> </a:t>
            </a:r>
            <a:r>
              <a:rPr lang="en-US" altLang="ko-KR" sz="1000" b="1" kern="0" dirty="0" err="1">
                <a:latin typeface="+mn-ea"/>
                <a:ea typeface="+mn-ea"/>
              </a:rPr>
              <a:t>conf.d</a:t>
            </a:r>
            <a:r>
              <a:rPr lang="en-US" altLang="ko-KR" sz="1000" b="1" kern="0" dirty="0">
                <a:latin typeface="+mn-ea"/>
                <a:ea typeface="+mn-ea"/>
              </a:rPr>
              <a:t>(</a:t>
            </a:r>
            <a:r>
              <a:rPr lang="en-US" altLang="ko-KR" sz="1000" b="1" kern="0" dirty="0" err="1">
                <a:latin typeface="+mn-ea"/>
                <a:ea typeface="+mn-ea"/>
              </a:rPr>
              <a:t>keystone_admin</a:t>
            </a:r>
            <a:r>
              <a:rPr lang="en-US" altLang="ko-KR" sz="1000" b="1" kern="0" dirty="0">
                <a:latin typeface="+mn-ea"/>
                <a:ea typeface="+mn-ea"/>
              </a:rPr>
              <a:t>)]# </a:t>
            </a:r>
            <a:r>
              <a:rPr lang="en-US" altLang="ko-KR" sz="1000" b="1" kern="0" dirty="0" err="1">
                <a:latin typeface="+mn-ea"/>
                <a:ea typeface="+mn-ea"/>
              </a:rPr>
              <a:t>ip</a:t>
            </a:r>
            <a:r>
              <a:rPr lang="en-US" altLang="ko-KR" sz="1000" b="1" kern="0" dirty="0">
                <a:latin typeface="+mn-ea"/>
                <a:ea typeface="+mn-ea"/>
              </a:rPr>
              <a:t> </a:t>
            </a:r>
            <a:r>
              <a:rPr lang="en-US" altLang="ko-KR" sz="1000" b="1" kern="0" dirty="0" err="1">
                <a:latin typeface="+mn-ea"/>
                <a:ea typeface="+mn-ea"/>
              </a:rPr>
              <a:t>netns</a:t>
            </a:r>
            <a:r>
              <a:rPr lang="en-US" altLang="ko-KR" sz="1000" b="1" kern="0" dirty="0">
                <a:latin typeface="+mn-ea"/>
                <a:ea typeface="+mn-ea"/>
              </a:rPr>
              <a:t> exec qlbaas-428576a6-b078-4797-91ab-1a89d0ec4653 </a:t>
            </a:r>
            <a:r>
              <a:rPr lang="en-US" altLang="ko-KR" sz="1000" b="1" kern="0" dirty="0" err="1">
                <a:latin typeface="+mn-ea"/>
                <a:ea typeface="+mn-ea"/>
              </a:rPr>
              <a:t>ip</a:t>
            </a:r>
            <a:r>
              <a:rPr lang="en-US" altLang="ko-KR" sz="1000" b="1" kern="0" dirty="0">
                <a:latin typeface="+mn-ea"/>
                <a:ea typeface="+mn-ea"/>
              </a:rPr>
              <a:t> a</a:t>
            </a: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>
                <a:latin typeface="+mn-ea"/>
                <a:ea typeface="+mn-ea"/>
              </a:rPr>
              <a:t>1: lo: &lt;LOOPBACK,UP,LOWER_UP&gt; </a:t>
            </a:r>
            <a:r>
              <a:rPr lang="en-US" altLang="ko-KR" sz="1000" b="1" kern="0" dirty="0" err="1">
                <a:latin typeface="+mn-ea"/>
                <a:ea typeface="+mn-ea"/>
              </a:rPr>
              <a:t>mtu</a:t>
            </a:r>
            <a:r>
              <a:rPr lang="en-US" altLang="ko-KR" sz="1000" b="1" kern="0" dirty="0">
                <a:latin typeface="+mn-ea"/>
                <a:ea typeface="+mn-ea"/>
              </a:rPr>
              <a:t> 65536 </a:t>
            </a:r>
            <a:r>
              <a:rPr lang="en-US" altLang="ko-KR" sz="1000" b="1" kern="0" dirty="0" err="1">
                <a:latin typeface="+mn-ea"/>
                <a:ea typeface="+mn-ea"/>
              </a:rPr>
              <a:t>qdisc</a:t>
            </a:r>
            <a:r>
              <a:rPr lang="en-US" altLang="ko-KR" sz="1000" b="1" kern="0" dirty="0">
                <a:latin typeface="+mn-ea"/>
                <a:ea typeface="+mn-ea"/>
              </a:rPr>
              <a:t> </a:t>
            </a:r>
            <a:r>
              <a:rPr lang="en-US" altLang="ko-KR" sz="1000" b="1" kern="0" dirty="0" err="1">
                <a:latin typeface="+mn-ea"/>
                <a:ea typeface="+mn-ea"/>
              </a:rPr>
              <a:t>noqueue</a:t>
            </a:r>
            <a:r>
              <a:rPr lang="en-US" altLang="ko-KR" sz="1000" b="1" kern="0" dirty="0">
                <a:latin typeface="+mn-ea"/>
                <a:ea typeface="+mn-ea"/>
              </a:rPr>
              <a:t> state UNKNOWN </a:t>
            </a: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>
                <a:latin typeface="+mn-ea"/>
                <a:ea typeface="+mn-ea"/>
              </a:rPr>
              <a:t>    link/loopback 00:00:00:00:00:00 </a:t>
            </a:r>
            <a:r>
              <a:rPr lang="en-US" altLang="ko-KR" sz="1000" b="1" kern="0" dirty="0" err="1">
                <a:latin typeface="+mn-ea"/>
                <a:ea typeface="+mn-ea"/>
              </a:rPr>
              <a:t>brd</a:t>
            </a:r>
            <a:r>
              <a:rPr lang="en-US" altLang="ko-KR" sz="1000" b="1" kern="0" dirty="0">
                <a:latin typeface="+mn-ea"/>
                <a:ea typeface="+mn-ea"/>
              </a:rPr>
              <a:t> 00:00:00:00:00:00</a:t>
            </a: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>
                <a:latin typeface="+mn-ea"/>
                <a:ea typeface="+mn-ea"/>
              </a:rPr>
              <a:t>    </a:t>
            </a:r>
            <a:r>
              <a:rPr lang="en-US" altLang="ko-KR" sz="1000" b="1" kern="0" dirty="0" err="1">
                <a:latin typeface="+mn-ea"/>
                <a:ea typeface="+mn-ea"/>
              </a:rPr>
              <a:t>inet</a:t>
            </a:r>
            <a:r>
              <a:rPr lang="en-US" altLang="ko-KR" sz="1000" b="1" kern="0" dirty="0">
                <a:latin typeface="+mn-ea"/>
                <a:ea typeface="+mn-ea"/>
              </a:rPr>
              <a:t> 127.0.0.1/8 scope host lo</a:t>
            </a: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>
                <a:latin typeface="+mn-ea"/>
                <a:ea typeface="+mn-ea"/>
              </a:rPr>
              <a:t>       </a:t>
            </a:r>
            <a:r>
              <a:rPr lang="en-US" altLang="ko-KR" sz="1000" b="1" kern="0" dirty="0" err="1">
                <a:latin typeface="+mn-ea"/>
                <a:ea typeface="+mn-ea"/>
              </a:rPr>
              <a:t>valid_lft</a:t>
            </a:r>
            <a:r>
              <a:rPr lang="en-US" altLang="ko-KR" sz="1000" b="1" kern="0" dirty="0">
                <a:latin typeface="+mn-ea"/>
                <a:ea typeface="+mn-ea"/>
              </a:rPr>
              <a:t> forever </a:t>
            </a:r>
            <a:r>
              <a:rPr lang="en-US" altLang="ko-KR" sz="1000" b="1" kern="0" dirty="0" err="1">
                <a:latin typeface="+mn-ea"/>
                <a:ea typeface="+mn-ea"/>
              </a:rPr>
              <a:t>preferred_lft</a:t>
            </a:r>
            <a:r>
              <a:rPr lang="en-US" altLang="ko-KR" sz="1000" b="1" kern="0" dirty="0">
                <a:latin typeface="+mn-ea"/>
                <a:ea typeface="+mn-ea"/>
              </a:rPr>
              <a:t> forever</a:t>
            </a: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>
                <a:latin typeface="+mn-ea"/>
                <a:ea typeface="+mn-ea"/>
              </a:rPr>
              <a:t>    inet6 ::1/128 scope host </a:t>
            </a: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>
                <a:latin typeface="+mn-ea"/>
                <a:ea typeface="+mn-ea"/>
              </a:rPr>
              <a:t>       </a:t>
            </a:r>
            <a:r>
              <a:rPr lang="en-US" altLang="ko-KR" sz="1000" b="1" kern="0" dirty="0" err="1">
                <a:latin typeface="+mn-ea"/>
                <a:ea typeface="+mn-ea"/>
              </a:rPr>
              <a:t>valid_lft</a:t>
            </a:r>
            <a:r>
              <a:rPr lang="en-US" altLang="ko-KR" sz="1000" b="1" kern="0" dirty="0">
                <a:latin typeface="+mn-ea"/>
                <a:ea typeface="+mn-ea"/>
              </a:rPr>
              <a:t> forever </a:t>
            </a:r>
            <a:r>
              <a:rPr lang="en-US" altLang="ko-KR" sz="1000" b="1" kern="0" dirty="0" err="1">
                <a:latin typeface="+mn-ea"/>
                <a:ea typeface="+mn-ea"/>
              </a:rPr>
              <a:t>preferred_lft</a:t>
            </a:r>
            <a:r>
              <a:rPr lang="en-US" altLang="ko-KR" sz="1000" b="1" kern="0" dirty="0">
                <a:latin typeface="+mn-ea"/>
                <a:ea typeface="+mn-ea"/>
              </a:rPr>
              <a:t> forever</a:t>
            </a: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>
                <a:latin typeface="+mn-ea"/>
                <a:ea typeface="+mn-ea"/>
              </a:rPr>
              <a:t>51: tapaeaa0c32-15: &lt;BROADCAST,MULTICAST,UP,LOWER_UP&gt; </a:t>
            </a:r>
            <a:r>
              <a:rPr lang="en-US" altLang="ko-KR" sz="1000" b="1" kern="0" dirty="0" err="1">
                <a:latin typeface="+mn-ea"/>
                <a:ea typeface="+mn-ea"/>
              </a:rPr>
              <a:t>mtu</a:t>
            </a:r>
            <a:r>
              <a:rPr lang="en-US" altLang="ko-KR" sz="1000" b="1" kern="0" dirty="0">
                <a:latin typeface="+mn-ea"/>
                <a:ea typeface="+mn-ea"/>
              </a:rPr>
              <a:t> 1450 </a:t>
            </a:r>
            <a:r>
              <a:rPr lang="en-US" altLang="ko-KR" sz="1000" b="1" kern="0" dirty="0" err="1">
                <a:latin typeface="+mn-ea"/>
                <a:ea typeface="+mn-ea"/>
              </a:rPr>
              <a:t>qdisc</a:t>
            </a:r>
            <a:r>
              <a:rPr lang="en-US" altLang="ko-KR" sz="1000" b="1" kern="0" dirty="0">
                <a:latin typeface="+mn-ea"/>
                <a:ea typeface="+mn-ea"/>
              </a:rPr>
              <a:t> </a:t>
            </a:r>
            <a:r>
              <a:rPr lang="en-US" altLang="ko-KR" sz="1000" b="1" kern="0" dirty="0" err="1">
                <a:latin typeface="+mn-ea"/>
                <a:ea typeface="+mn-ea"/>
              </a:rPr>
              <a:t>noqueue</a:t>
            </a:r>
            <a:r>
              <a:rPr lang="en-US" altLang="ko-KR" sz="1000" b="1" kern="0" dirty="0">
                <a:latin typeface="+mn-ea"/>
                <a:ea typeface="+mn-ea"/>
              </a:rPr>
              <a:t> state UNKNOWN </a:t>
            </a: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>
                <a:latin typeface="+mn-ea"/>
                <a:ea typeface="+mn-ea"/>
              </a:rPr>
              <a:t>    link/ether fa:16:3e:2d:02:41 </a:t>
            </a:r>
            <a:r>
              <a:rPr lang="en-US" altLang="ko-KR" sz="1000" b="1" kern="0" dirty="0" err="1">
                <a:latin typeface="+mn-ea"/>
                <a:ea typeface="+mn-ea"/>
              </a:rPr>
              <a:t>brd</a:t>
            </a:r>
            <a:r>
              <a:rPr lang="en-US" altLang="ko-KR" sz="1000" b="1" kern="0" dirty="0">
                <a:latin typeface="+mn-ea"/>
                <a:ea typeface="+mn-ea"/>
              </a:rPr>
              <a:t> </a:t>
            </a:r>
            <a:r>
              <a:rPr lang="en-US" altLang="ko-KR" sz="1000" b="1" kern="0" dirty="0" err="1">
                <a:latin typeface="+mn-ea"/>
                <a:ea typeface="+mn-ea"/>
              </a:rPr>
              <a:t>ff:ff:ff:ff:ff:ff</a:t>
            </a:r>
            <a:endParaRPr lang="en-US" altLang="ko-KR" sz="1000" b="1" kern="0" dirty="0">
              <a:latin typeface="+mn-ea"/>
              <a:ea typeface="+mn-ea"/>
            </a:endParaRP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>
                <a:latin typeface="+mn-ea"/>
                <a:ea typeface="+mn-ea"/>
              </a:rPr>
              <a:t>    </a:t>
            </a:r>
            <a:r>
              <a:rPr lang="en-US" altLang="ko-KR" sz="1000" b="1" kern="0" dirty="0" err="1">
                <a:solidFill>
                  <a:srgbClr val="FF0000"/>
                </a:solidFill>
                <a:latin typeface="+mn-ea"/>
                <a:ea typeface="+mn-ea"/>
              </a:rPr>
              <a:t>inet</a:t>
            </a:r>
            <a:r>
              <a:rPr lang="en-US" altLang="ko-KR" sz="1000" b="1" kern="0" dirty="0">
                <a:solidFill>
                  <a:srgbClr val="FF0000"/>
                </a:solidFill>
                <a:latin typeface="+mn-ea"/>
                <a:ea typeface="+mn-ea"/>
              </a:rPr>
              <a:t> 192.168.101.9/24 </a:t>
            </a:r>
            <a:r>
              <a:rPr lang="en-US" altLang="ko-KR" sz="1000" b="1" kern="0" dirty="0" err="1">
                <a:solidFill>
                  <a:srgbClr val="FF0000"/>
                </a:solidFill>
                <a:latin typeface="+mn-ea"/>
                <a:ea typeface="+mn-ea"/>
              </a:rPr>
              <a:t>brd</a:t>
            </a:r>
            <a:r>
              <a:rPr lang="en-US" altLang="ko-KR" sz="1000" b="1" kern="0" dirty="0">
                <a:solidFill>
                  <a:srgbClr val="FF0000"/>
                </a:solidFill>
                <a:latin typeface="+mn-ea"/>
                <a:ea typeface="+mn-ea"/>
              </a:rPr>
              <a:t> 192.168.101.255 scope global tapaeaa0c32-15</a:t>
            </a: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>
                <a:latin typeface="+mn-ea"/>
                <a:ea typeface="+mn-ea"/>
              </a:rPr>
              <a:t>       </a:t>
            </a:r>
            <a:r>
              <a:rPr lang="en-US" altLang="ko-KR" sz="1000" b="1" kern="0" dirty="0" err="1">
                <a:latin typeface="+mn-ea"/>
                <a:ea typeface="+mn-ea"/>
              </a:rPr>
              <a:t>valid_lft</a:t>
            </a:r>
            <a:r>
              <a:rPr lang="en-US" altLang="ko-KR" sz="1000" b="1" kern="0" dirty="0">
                <a:latin typeface="+mn-ea"/>
                <a:ea typeface="+mn-ea"/>
              </a:rPr>
              <a:t> forever </a:t>
            </a:r>
            <a:r>
              <a:rPr lang="en-US" altLang="ko-KR" sz="1000" b="1" kern="0" dirty="0" err="1">
                <a:latin typeface="+mn-ea"/>
                <a:ea typeface="+mn-ea"/>
              </a:rPr>
              <a:t>preferred_lft</a:t>
            </a:r>
            <a:r>
              <a:rPr lang="en-US" altLang="ko-KR" sz="1000" b="1" kern="0" dirty="0">
                <a:latin typeface="+mn-ea"/>
                <a:ea typeface="+mn-ea"/>
              </a:rPr>
              <a:t> forever</a:t>
            </a: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>
                <a:latin typeface="+mn-ea"/>
                <a:ea typeface="+mn-ea"/>
              </a:rPr>
              <a:t>    inet6 fe80::f816:3eff:fe2d:241/64 scope link </a:t>
            </a: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>
                <a:latin typeface="+mn-ea"/>
                <a:ea typeface="+mn-ea"/>
              </a:rPr>
              <a:t>       </a:t>
            </a:r>
            <a:r>
              <a:rPr lang="en-US" altLang="ko-KR" sz="1000" b="1" kern="0" dirty="0" err="1">
                <a:latin typeface="+mn-ea"/>
                <a:ea typeface="+mn-ea"/>
              </a:rPr>
              <a:t>valid_lft</a:t>
            </a:r>
            <a:r>
              <a:rPr lang="en-US" altLang="ko-KR" sz="1000" b="1" kern="0" dirty="0">
                <a:latin typeface="+mn-ea"/>
                <a:ea typeface="+mn-ea"/>
              </a:rPr>
              <a:t> forever </a:t>
            </a:r>
            <a:r>
              <a:rPr lang="en-US" altLang="ko-KR" sz="1000" b="1" kern="0" dirty="0" err="1">
                <a:latin typeface="+mn-ea"/>
                <a:ea typeface="+mn-ea"/>
              </a:rPr>
              <a:t>preferred_lft</a:t>
            </a:r>
            <a:r>
              <a:rPr lang="en-US" altLang="ko-KR" sz="1000" b="1" kern="0" dirty="0">
                <a:latin typeface="+mn-ea"/>
                <a:ea typeface="+mn-ea"/>
              </a:rPr>
              <a:t> </a:t>
            </a:r>
            <a:r>
              <a:rPr lang="en-US" altLang="ko-KR" sz="1000" b="1" kern="0" dirty="0" smtClean="0">
                <a:latin typeface="+mn-ea"/>
                <a:ea typeface="+mn-ea"/>
              </a:rPr>
              <a:t>forever</a:t>
            </a: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endParaRPr lang="en-US" altLang="ko-KR" sz="1000" b="1" kern="0" dirty="0">
              <a:latin typeface="+mn-ea"/>
              <a:ea typeface="+mn-ea"/>
            </a:endParaRP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>
                <a:latin typeface="+mn-ea"/>
                <a:ea typeface="+mn-ea"/>
              </a:rPr>
              <a:t>[</a:t>
            </a:r>
            <a:r>
              <a:rPr lang="en-US" altLang="ko-KR" sz="1000" b="1" kern="0" dirty="0" err="1">
                <a:latin typeface="+mn-ea"/>
                <a:ea typeface="+mn-ea"/>
              </a:rPr>
              <a:t>root@localhost</a:t>
            </a:r>
            <a:r>
              <a:rPr lang="en-US" altLang="ko-KR" sz="1000" b="1" kern="0" dirty="0">
                <a:latin typeface="+mn-ea"/>
                <a:ea typeface="+mn-ea"/>
              </a:rPr>
              <a:t> </a:t>
            </a:r>
            <a:r>
              <a:rPr lang="en-US" altLang="ko-KR" sz="1000" b="1" kern="0" dirty="0" err="1">
                <a:latin typeface="+mn-ea"/>
                <a:ea typeface="+mn-ea"/>
              </a:rPr>
              <a:t>conf.d</a:t>
            </a:r>
            <a:r>
              <a:rPr lang="en-US" altLang="ko-KR" sz="1000" b="1" kern="0" dirty="0">
                <a:latin typeface="+mn-ea"/>
                <a:ea typeface="+mn-ea"/>
              </a:rPr>
              <a:t>(</a:t>
            </a:r>
            <a:r>
              <a:rPr lang="en-US" altLang="ko-KR" sz="1000" b="1" kern="0" dirty="0" err="1">
                <a:latin typeface="+mn-ea"/>
                <a:ea typeface="+mn-ea"/>
              </a:rPr>
              <a:t>keystone_admin</a:t>
            </a:r>
            <a:r>
              <a:rPr lang="en-US" altLang="ko-KR" sz="1000" b="1" kern="0" dirty="0">
                <a:latin typeface="+mn-ea"/>
                <a:ea typeface="+mn-ea"/>
              </a:rPr>
              <a:t>)]# </a:t>
            </a:r>
            <a:r>
              <a:rPr lang="en-US" altLang="ko-KR" sz="1000" b="1" kern="0" dirty="0" err="1">
                <a:latin typeface="+mn-ea"/>
                <a:ea typeface="+mn-ea"/>
              </a:rPr>
              <a:t>netstat</a:t>
            </a:r>
            <a:r>
              <a:rPr lang="en-US" altLang="ko-KR" sz="1000" b="1" kern="0" dirty="0">
                <a:latin typeface="+mn-ea"/>
                <a:ea typeface="+mn-ea"/>
              </a:rPr>
              <a:t> -</a:t>
            </a:r>
            <a:r>
              <a:rPr lang="en-US" altLang="ko-KR" sz="1000" b="1" kern="0" dirty="0" err="1">
                <a:latin typeface="+mn-ea"/>
                <a:ea typeface="+mn-ea"/>
              </a:rPr>
              <a:t>anpl</a:t>
            </a:r>
            <a:endParaRPr lang="en-US" altLang="ko-KR" sz="1000" b="1" kern="0" dirty="0">
              <a:latin typeface="+mn-ea"/>
              <a:ea typeface="+mn-ea"/>
            </a:endParaRP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>
                <a:latin typeface="+mn-ea"/>
                <a:ea typeface="+mn-ea"/>
              </a:rPr>
              <a:t>Active Internet connections (servers and established)</a:t>
            </a: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>
                <a:latin typeface="+mn-ea"/>
                <a:ea typeface="+mn-ea"/>
              </a:rPr>
              <a:t>Proto </a:t>
            </a:r>
            <a:r>
              <a:rPr lang="en-US" altLang="ko-KR" sz="1000" b="1" kern="0" dirty="0" err="1">
                <a:latin typeface="+mn-ea"/>
                <a:ea typeface="+mn-ea"/>
              </a:rPr>
              <a:t>Recv</a:t>
            </a:r>
            <a:r>
              <a:rPr lang="en-US" altLang="ko-KR" sz="1000" b="1" kern="0" dirty="0">
                <a:latin typeface="+mn-ea"/>
                <a:ea typeface="+mn-ea"/>
              </a:rPr>
              <a:t>-Q Send-Q Local Address           Foreign Address         State       PID/Program name    </a:t>
            </a: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 err="1">
                <a:solidFill>
                  <a:srgbClr val="FF0000"/>
                </a:solidFill>
                <a:latin typeface="+mn-ea"/>
                <a:ea typeface="+mn-ea"/>
              </a:rPr>
              <a:t>tcp</a:t>
            </a:r>
            <a:r>
              <a:rPr lang="en-US" altLang="ko-KR" sz="1000" b="1" kern="0" dirty="0">
                <a:solidFill>
                  <a:srgbClr val="FF0000"/>
                </a:solidFill>
                <a:latin typeface="+mn-ea"/>
                <a:ea typeface="+mn-ea"/>
              </a:rPr>
              <a:t>        0      0 192.168.101.9:80        0.0.0.0:*               LISTEN      86586/</a:t>
            </a:r>
            <a:r>
              <a:rPr lang="en-US" altLang="ko-KR" sz="1000" b="1" kern="0" dirty="0" err="1">
                <a:solidFill>
                  <a:srgbClr val="FF0000"/>
                </a:solidFill>
                <a:latin typeface="+mn-ea"/>
                <a:ea typeface="+mn-ea"/>
              </a:rPr>
              <a:t>haproxy</a:t>
            </a:r>
            <a:r>
              <a:rPr lang="en-US" altLang="ko-KR" sz="1000" b="1" kern="0" dirty="0">
                <a:solidFill>
                  <a:srgbClr val="FF0000"/>
                </a:solidFill>
                <a:latin typeface="+mn-ea"/>
                <a:ea typeface="+mn-ea"/>
              </a:rPr>
              <a:t>  </a:t>
            </a:r>
            <a:r>
              <a:rPr lang="en-US" altLang="ko-KR" sz="1000" b="1" kern="0" dirty="0">
                <a:latin typeface="+mn-ea"/>
                <a:ea typeface="+mn-ea"/>
              </a:rPr>
              <a:t>     </a:t>
            </a: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>
                <a:latin typeface="+mn-ea"/>
                <a:ea typeface="+mn-ea"/>
              </a:rPr>
              <a:t>Active UNIX domain sockets (servers and established)</a:t>
            </a: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>
                <a:latin typeface="+mn-ea"/>
                <a:ea typeface="+mn-ea"/>
              </a:rPr>
              <a:t>Proto </a:t>
            </a:r>
            <a:r>
              <a:rPr lang="en-US" altLang="ko-KR" sz="1000" b="1" kern="0" dirty="0" err="1">
                <a:latin typeface="+mn-ea"/>
                <a:ea typeface="+mn-ea"/>
              </a:rPr>
              <a:t>RefCnt</a:t>
            </a:r>
            <a:r>
              <a:rPr lang="en-US" altLang="ko-KR" sz="1000" b="1" kern="0" dirty="0">
                <a:latin typeface="+mn-ea"/>
                <a:ea typeface="+mn-ea"/>
              </a:rPr>
              <a:t> Flags       Type       State         I-Node   PID/Program name     Path</a:t>
            </a: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 err="1">
                <a:latin typeface="+mn-ea"/>
                <a:ea typeface="+mn-ea"/>
              </a:rPr>
              <a:t>unix</a:t>
            </a:r>
            <a:r>
              <a:rPr lang="en-US" altLang="ko-KR" sz="1000" b="1" kern="0" dirty="0">
                <a:latin typeface="+mn-ea"/>
                <a:ea typeface="+mn-ea"/>
              </a:rPr>
              <a:t>  2      [ ACC ]     STREAM     LISTENING     1407012  86586/</a:t>
            </a:r>
            <a:r>
              <a:rPr lang="en-US" altLang="ko-KR" sz="1000" b="1" kern="0" dirty="0" err="1">
                <a:latin typeface="+mn-ea"/>
                <a:ea typeface="+mn-ea"/>
              </a:rPr>
              <a:t>haproxy</a:t>
            </a:r>
            <a:r>
              <a:rPr lang="en-US" altLang="ko-KR" sz="1000" b="1" kern="0" dirty="0">
                <a:latin typeface="+mn-ea"/>
                <a:ea typeface="+mn-ea"/>
              </a:rPr>
              <a:t>        /</a:t>
            </a:r>
            <a:r>
              <a:rPr lang="en-US" altLang="ko-KR" sz="1000" b="1" kern="0" dirty="0" err="1">
                <a:latin typeface="+mn-ea"/>
                <a:ea typeface="+mn-ea"/>
              </a:rPr>
              <a:t>var</a:t>
            </a:r>
            <a:r>
              <a:rPr lang="en-US" altLang="ko-KR" sz="1000" b="1" kern="0" dirty="0">
                <a:latin typeface="+mn-ea"/>
                <a:ea typeface="+mn-ea"/>
              </a:rPr>
              <a:t>/lib/neutron/</a:t>
            </a:r>
            <a:r>
              <a:rPr lang="en-US" altLang="ko-KR" sz="1000" b="1" kern="0" dirty="0" err="1">
                <a:latin typeface="+mn-ea"/>
                <a:ea typeface="+mn-ea"/>
              </a:rPr>
              <a:t>lbaas</a:t>
            </a:r>
            <a:r>
              <a:rPr lang="en-US" altLang="ko-KR" sz="1000" b="1" kern="0" dirty="0">
                <a:latin typeface="+mn-ea"/>
                <a:ea typeface="+mn-ea"/>
              </a:rPr>
              <a:t>/428576a6-b078-4797-91ab-1a89d0ec4653/sock.86585.tmp</a:t>
            </a:r>
          </a:p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000" b="1" kern="0" dirty="0" err="1">
                <a:latin typeface="+mn-ea"/>
                <a:ea typeface="+mn-ea"/>
              </a:rPr>
              <a:t>unix</a:t>
            </a:r>
            <a:r>
              <a:rPr lang="en-US" altLang="ko-KR" sz="1000" b="1" kern="0" dirty="0">
                <a:latin typeface="+mn-ea"/>
                <a:ea typeface="+mn-ea"/>
              </a:rPr>
              <a:t>  2      [ ]         DGRAM                    1407014  86586/</a:t>
            </a:r>
            <a:r>
              <a:rPr lang="en-US" altLang="ko-KR" sz="1000" b="1" kern="0" dirty="0" err="1">
                <a:latin typeface="+mn-ea"/>
                <a:ea typeface="+mn-ea"/>
              </a:rPr>
              <a:t>haproxy</a:t>
            </a:r>
            <a:endParaRPr lang="en-US" altLang="ko-KR" sz="1000" b="1" kern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749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</a:rPr>
              <a:t>7. </a:t>
            </a:r>
            <a:r>
              <a:rPr lang="en-US" altLang="ko-KR" sz="2000" dirty="0" err="1" smtClean="0">
                <a:latin typeface="+mn-ea"/>
              </a:rPr>
              <a:t>fwaas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설정</a:t>
            </a:r>
            <a:r>
              <a:rPr lang="en-US" altLang="ko-KR" sz="2000" dirty="0" smtClean="0">
                <a:latin typeface="+mn-ea"/>
              </a:rPr>
              <a:t>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461971" y="1268868"/>
            <a:ext cx="44219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800" b="1" kern="0" dirty="0" smtClean="0">
                <a:latin typeface="+mn-ea"/>
                <a:ea typeface="+mn-ea"/>
              </a:rPr>
              <a:t>1. </a:t>
            </a:r>
            <a:r>
              <a:rPr lang="ko-KR" altLang="en-US" sz="1800" b="1" dirty="0" smtClean="0">
                <a:latin typeface="+mn-ea"/>
                <a:ea typeface="+mn-ea"/>
              </a:rPr>
              <a:t>방화벽 규칙추가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34" y="1638200"/>
            <a:ext cx="6423552" cy="516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539974" y="872825"/>
            <a:ext cx="93970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ko-KR" altLang="en-US" sz="1800" b="1" kern="0" dirty="0" smtClean="0">
                <a:latin typeface="+mn-ea"/>
                <a:ea typeface="+mn-ea"/>
              </a:rPr>
              <a:t>방화벽 규칙추가</a:t>
            </a:r>
            <a:r>
              <a:rPr lang="en-US" altLang="ko-KR" sz="1800" b="1" kern="0" dirty="0" smtClean="0">
                <a:latin typeface="+mn-ea"/>
                <a:ea typeface="+mn-ea"/>
              </a:rPr>
              <a:t>-&gt;</a:t>
            </a:r>
            <a:r>
              <a:rPr lang="ko-KR" altLang="en-US" sz="1800" b="1" kern="0" dirty="0" smtClean="0">
                <a:latin typeface="+mn-ea"/>
                <a:ea typeface="+mn-ea"/>
              </a:rPr>
              <a:t>방화벽 정책에 규칙추가</a:t>
            </a:r>
            <a:r>
              <a:rPr lang="en-US" altLang="ko-KR" sz="1800" b="1" kern="0" dirty="0" smtClean="0">
                <a:latin typeface="+mn-ea"/>
                <a:ea typeface="+mn-ea"/>
              </a:rPr>
              <a:t>-&gt;</a:t>
            </a:r>
            <a:r>
              <a:rPr lang="ko-KR" altLang="en-US" sz="1800" b="1" kern="0" dirty="0" smtClean="0">
                <a:latin typeface="+mn-ea"/>
                <a:ea typeface="+mn-ea"/>
              </a:rPr>
              <a:t>방화벽에 정책추가</a:t>
            </a:r>
            <a:r>
              <a:rPr lang="en-US" altLang="ko-KR" sz="1800" b="1" kern="0" dirty="0" smtClean="0">
                <a:latin typeface="+mn-ea"/>
                <a:ea typeface="+mn-ea"/>
              </a:rPr>
              <a:t>-&gt;</a:t>
            </a:r>
            <a:r>
              <a:rPr lang="ko-KR" altLang="en-US" sz="1800" b="1" kern="0" dirty="0" smtClean="0">
                <a:latin typeface="+mn-ea"/>
                <a:ea typeface="+mn-ea"/>
              </a:rPr>
              <a:t>방화벽에 </a:t>
            </a:r>
            <a:r>
              <a:rPr lang="ko-KR" altLang="en-US" sz="1800" b="1" kern="0" dirty="0" err="1" smtClean="0">
                <a:latin typeface="+mn-ea"/>
                <a:ea typeface="+mn-ea"/>
              </a:rPr>
              <a:t>라우터연결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331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</a:rPr>
              <a:t>7. </a:t>
            </a:r>
            <a:r>
              <a:rPr lang="en-US" altLang="ko-KR" sz="2000" dirty="0" err="1" smtClean="0">
                <a:latin typeface="+mn-ea"/>
              </a:rPr>
              <a:t>fwaas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설정</a:t>
            </a:r>
            <a:r>
              <a:rPr lang="en-US" altLang="ko-KR" sz="2000" dirty="0" smtClean="0">
                <a:latin typeface="+mn-ea"/>
              </a:rPr>
              <a:t>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461971" y="750159"/>
            <a:ext cx="44219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800" b="1" kern="0" dirty="0" smtClean="0">
                <a:latin typeface="+mn-ea"/>
                <a:ea typeface="+mn-ea"/>
              </a:rPr>
              <a:t>1. </a:t>
            </a:r>
            <a:r>
              <a:rPr lang="ko-KR" altLang="en-US" sz="1800" b="1" dirty="0" smtClean="0">
                <a:latin typeface="+mn-ea"/>
                <a:ea typeface="+mn-ea"/>
              </a:rPr>
              <a:t>방화벽 정책추가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8" t="9565" r="18341" b="46835"/>
          <a:stretch/>
        </p:blipFill>
        <p:spPr bwMode="auto">
          <a:xfrm>
            <a:off x="611982" y="1206153"/>
            <a:ext cx="6624736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90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575423" y="945245"/>
            <a:ext cx="9073008" cy="604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2400" b="1" dirty="0" smtClean="0">
                <a:latin typeface="+mn-ea"/>
                <a:ea typeface="+mn-ea"/>
              </a:rPr>
              <a:t>1</a:t>
            </a:r>
            <a:r>
              <a:rPr lang="en-US" altLang="ko-KR" sz="2000" b="1" dirty="0" smtClean="0">
                <a:latin typeface="+mn-ea"/>
                <a:ea typeface="+mn-ea"/>
              </a:rPr>
              <a:t>. CentOS7 </a:t>
            </a:r>
            <a:r>
              <a:rPr lang="en-US" altLang="ko-KR" sz="2000" b="1" dirty="0" err="1" smtClean="0">
                <a:latin typeface="+mn-ea"/>
                <a:ea typeface="+mn-ea"/>
              </a:rPr>
              <a:t>Packstack</a:t>
            </a:r>
            <a:r>
              <a:rPr lang="en-US" altLang="ko-KR" sz="2000" b="1" dirty="0" smtClean="0">
                <a:latin typeface="+mn-ea"/>
                <a:ea typeface="+mn-ea"/>
              </a:rPr>
              <a:t> </a:t>
            </a:r>
            <a:r>
              <a:rPr lang="ko-KR" altLang="en-US" sz="2000" b="1" dirty="0" smtClean="0">
                <a:latin typeface="+mn-ea"/>
                <a:ea typeface="+mn-ea"/>
              </a:rPr>
              <a:t>설치</a:t>
            </a:r>
            <a:endParaRPr lang="en-US" altLang="ko-KR" sz="2000" b="1" dirty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400" b="1" dirty="0" smtClean="0">
                <a:latin typeface="+mn-ea"/>
                <a:ea typeface="+mn-ea"/>
              </a:rPr>
              <a:t>yum </a:t>
            </a:r>
            <a:r>
              <a:rPr lang="en-US" altLang="ko-KR" sz="1400" b="1" dirty="0">
                <a:latin typeface="+mn-ea"/>
                <a:ea typeface="+mn-ea"/>
              </a:rPr>
              <a:t>install -y </a:t>
            </a:r>
            <a:r>
              <a:rPr lang="en-US" altLang="ko-KR" sz="1400" b="1" dirty="0" smtClean="0">
                <a:latin typeface="+mn-ea"/>
                <a:ea typeface="+mn-ea"/>
              </a:rPr>
              <a:t>centos-release-</a:t>
            </a:r>
            <a:r>
              <a:rPr lang="en-US" altLang="ko-KR" sz="1400" b="1" dirty="0" err="1" smtClean="0">
                <a:latin typeface="+mn-ea"/>
                <a:ea typeface="+mn-ea"/>
              </a:rPr>
              <a:t>openstack</a:t>
            </a:r>
            <a:r>
              <a:rPr lang="en-US" altLang="ko-KR" sz="1400" b="1" dirty="0" smtClean="0">
                <a:latin typeface="+mn-ea"/>
                <a:ea typeface="+mn-ea"/>
              </a:rPr>
              <a:t>-</a:t>
            </a:r>
            <a:r>
              <a:rPr lang="en-US" altLang="ko-KR" sz="1400" b="1" dirty="0" err="1" smtClean="0">
                <a:latin typeface="+mn-ea"/>
                <a:ea typeface="+mn-ea"/>
              </a:rPr>
              <a:t>mitaka</a:t>
            </a:r>
            <a:endParaRPr lang="en-US" altLang="ko-KR" sz="1400" b="1" dirty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400" b="1" dirty="0" smtClean="0">
                <a:latin typeface="+mn-ea"/>
                <a:ea typeface="+mn-ea"/>
              </a:rPr>
              <a:t>yum </a:t>
            </a:r>
            <a:r>
              <a:rPr lang="en-US" altLang="ko-KR" sz="1400" b="1" dirty="0">
                <a:latin typeface="+mn-ea"/>
                <a:ea typeface="+mn-ea"/>
              </a:rPr>
              <a:t>update -y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400" b="1" dirty="0" smtClean="0">
                <a:latin typeface="+mn-ea"/>
                <a:ea typeface="+mn-ea"/>
              </a:rPr>
              <a:t>yum </a:t>
            </a:r>
            <a:r>
              <a:rPr lang="en-US" altLang="ko-KR" sz="1400" b="1" dirty="0">
                <a:latin typeface="+mn-ea"/>
                <a:ea typeface="+mn-ea"/>
              </a:rPr>
              <a:t>install -y </a:t>
            </a:r>
            <a:r>
              <a:rPr lang="en-US" altLang="ko-KR" sz="1400" b="1" dirty="0" err="1" smtClean="0">
                <a:latin typeface="+mn-ea"/>
                <a:ea typeface="+mn-ea"/>
              </a:rPr>
              <a:t>openstack-packstack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400" b="1" dirty="0" smtClean="0">
                <a:latin typeface="+mn-ea"/>
                <a:ea typeface="+mn-ea"/>
              </a:rPr>
              <a:t>cd /root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400" b="1" dirty="0" err="1" smtClean="0">
                <a:latin typeface="+mn-ea"/>
                <a:ea typeface="+mn-ea"/>
              </a:rPr>
              <a:t>packstack</a:t>
            </a:r>
            <a:r>
              <a:rPr lang="en-US" altLang="ko-KR" sz="1400" b="1" dirty="0" smtClean="0">
                <a:latin typeface="+mn-ea"/>
                <a:ea typeface="+mn-ea"/>
              </a:rPr>
              <a:t> –-gen-answer-file=/root/answer.txt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400" b="1" dirty="0" err="1" smtClean="0">
                <a:latin typeface="+mn-ea"/>
                <a:ea typeface="+mn-ea"/>
              </a:rPr>
              <a:t>cp</a:t>
            </a:r>
            <a:r>
              <a:rPr lang="en-US" altLang="ko-KR" sz="1400" b="1" dirty="0" smtClean="0">
                <a:latin typeface="+mn-ea"/>
                <a:ea typeface="+mn-ea"/>
              </a:rPr>
              <a:t> answer,.txt answer_bakckup.txt</a:t>
            </a:r>
            <a:endParaRPr lang="en-US" altLang="ko-KR" sz="1400" b="1" dirty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400" b="1" dirty="0" err="1" smtClean="0">
                <a:latin typeface="+mn-ea"/>
                <a:ea typeface="+mn-ea"/>
              </a:rPr>
              <a:t>packstack</a:t>
            </a:r>
            <a:r>
              <a:rPr lang="en-US" altLang="ko-KR" sz="1400" b="1" dirty="0" smtClean="0">
                <a:latin typeface="+mn-ea"/>
                <a:ea typeface="+mn-ea"/>
              </a:rPr>
              <a:t> –-answer-file=/root/answer.txt 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endParaRPr lang="en-US" altLang="ko-KR" sz="1400" b="1" dirty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400" b="1" dirty="0" smtClean="0">
                <a:latin typeface="+mn-ea"/>
                <a:ea typeface="+mn-ea"/>
              </a:rPr>
              <a:t>※ answer</a:t>
            </a:r>
            <a:r>
              <a:rPr lang="ko-KR" altLang="en-US" sz="1400" b="1" dirty="0" smtClean="0">
                <a:latin typeface="+mn-ea"/>
                <a:ea typeface="+mn-ea"/>
              </a:rPr>
              <a:t>파일 네트워크 설정 </a:t>
            </a:r>
            <a:r>
              <a:rPr lang="en-US" altLang="ko-KR" sz="1400" b="1" dirty="0" smtClean="0">
                <a:latin typeface="+mn-ea"/>
                <a:ea typeface="+mn-ea"/>
              </a:rPr>
              <a:t>(</a:t>
            </a:r>
            <a:r>
              <a:rPr lang="ko-KR" altLang="en-US" sz="1400" b="1" dirty="0" err="1" smtClean="0">
                <a:latin typeface="+mn-ea"/>
                <a:ea typeface="+mn-ea"/>
              </a:rPr>
              <a:t>싸이트</a:t>
            </a:r>
            <a:r>
              <a:rPr lang="ko-KR" altLang="en-US" sz="1400" b="1" dirty="0" smtClean="0">
                <a:latin typeface="+mn-ea"/>
                <a:ea typeface="+mn-ea"/>
              </a:rPr>
              <a:t> 참조</a:t>
            </a:r>
            <a:r>
              <a:rPr lang="en-US" altLang="ko-KR" sz="1400" b="1" dirty="0" smtClean="0">
                <a:latin typeface="+mn-ea"/>
                <a:ea typeface="+mn-ea"/>
              </a:rPr>
              <a:t>)</a:t>
            </a:r>
          </a:p>
          <a:p>
            <a:pPr lvl="0"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400" b="1" dirty="0">
                <a:solidFill>
                  <a:srgbClr val="000000"/>
                </a:solidFill>
                <a:latin typeface="맑은 고딕"/>
                <a:ea typeface="맑은 고딕"/>
              </a:rPr>
              <a:t>- nova network (</a:t>
            </a:r>
            <a:r>
              <a:rPr lang="en-US" altLang="ko-KR" sz="1400" b="1" dirty="0" err="1">
                <a:solidFill>
                  <a:srgbClr val="000000"/>
                </a:solidFill>
                <a:latin typeface="맑은 고딕"/>
                <a:ea typeface="맑은 고딕"/>
              </a:rPr>
              <a:t>options+vlan</a:t>
            </a:r>
            <a:r>
              <a:rPr lang="en-US" altLang="ko-KR" sz="1400" b="1" dirty="0">
                <a:solidFill>
                  <a:srgbClr val="000000"/>
                </a:solidFill>
                <a:latin typeface="맑은 고딕"/>
                <a:ea typeface="맑은 고딕"/>
              </a:rPr>
              <a:t> option) + neutron (config+ml2 plugin </a:t>
            </a:r>
            <a:r>
              <a:rPr lang="en-US" altLang="ko-KR" sz="1400" b="1" dirty="0" err="1">
                <a:solidFill>
                  <a:srgbClr val="000000"/>
                </a:solidFill>
                <a:latin typeface="맑은 고딕"/>
                <a:ea typeface="맑은 고딕"/>
              </a:rPr>
              <a:t>config</a:t>
            </a:r>
            <a:r>
              <a:rPr lang="en-US" altLang="ko-KR" sz="1400" b="1" dirty="0">
                <a:solidFill>
                  <a:srgbClr val="000000"/>
                </a:solidFill>
                <a:latin typeface="맑은 고딕"/>
                <a:ea typeface="맑은 고딕"/>
              </a:rPr>
              <a:t> + agent </a:t>
            </a:r>
            <a:r>
              <a:rPr lang="en-US" altLang="ko-KR" sz="1400" b="1" dirty="0" err="1">
                <a:solidFill>
                  <a:srgbClr val="000000"/>
                </a:solidFill>
                <a:latin typeface="맑은 고딕"/>
                <a:ea typeface="맑은 고딕"/>
              </a:rPr>
              <a:t>config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lang="en-US" altLang="ko-KR" sz="1400" b="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400" b="1" dirty="0" smtClean="0">
                <a:latin typeface="+mn-ea"/>
                <a:ea typeface="+mn-ea"/>
                <a:hlinkClick r:id="rId2"/>
              </a:rPr>
              <a:t>- https</a:t>
            </a:r>
            <a:r>
              <a:rPr lang="en-US" altLang="ko-KR" sz="1400" b="1" dirty="0">
                <a:latin typeface="+mn-ea"/>
                <a:ea typeface="+mn-ea"/>
                <a:hlinkClick r:id="rId2"/>
              </a:rPr>
              <a:t>://</a:t>
            </a:r>
            <a:r>
              <a:rPr lang="en-US" altLang="ko-KR" sz="1400" b="1" dirty="0" smtClean="0">
                <a:latin typeface="+mn-ea"/>
                <a:ea typeface="+mn-ea"/>
                <a:hlinkClick r:id="rId2"/>
              </a:rPr>
              <a:t>www.mankier.com/1/packstack#Options-Neutron_OVS_agent_config_for_tunnels</a:t>
            </a:r>
            <a:endParaRPr lang="en-US" altLang="ko-KR" sz="1400" b="1" dirty="0" smtClean="0"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571428" y="234045"/>
            <a:ext cx="20185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2000" b="1" kern="0" noProof="0" dirty="0" err="1" smtClean="0">
                <a:latin typeface="+mn-lt"/>
                <a:ea typeface="+mn-ea"/>
              </a:rPr>
              <a:t>Packstack</a:t>
            </a:r>
            <a:r>
              <a:rPr lang="en-US" altLang="ko-KR" sz="2000" b="1" kern="0" noProof="0" dirty="0" smtClean="0">
                <a:latin typeface="+mn-lt"/>
                <a:ea typeface="+mn-ea"/>
              </a:rPr>
              <a:t> </a:t>
            </a:r>
            <a:r>
              <a:rPr lang="ko-KR" altLang="en-US" sz="2000" b="1" kern="0" noProof="0" dirty="0" smtClean="0">
                <a:latin typeface="+mn-lt"/>
                <a:ea typeface="+mn-ea"/>
              </a:rPr>
              <a:t>설치</a:t>
            </a:r>
            <a:endParaRPr kumimoji="1" lang="ko-KR" alt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090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</a:rPr>
              <a:t>7. </a:t>
            </a:r>
            <a:r>
              <a:rPr lang="en-US" altLang="ko-KR" sz="2000" smtClean="0">
                <a:latin typeface="+mn-ea"/>
              </a:rPr>
              <a:t>fwaas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설정</a:t>
            </a:r>
            <a:r>
              <a:rPr lang="en-US" altLang="ko-KR" sz="2000" dirty="0" smtClean="0">
                <a:latin typeface="+mn-ea"/>
              </a:rPr>
              <a:t>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461971" y="750159"/>
            <a:ext cx="44219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800" b="1" kern="0" dirty="0" smtClean="0">
                <a:latin typeface="+mn-ea"/>
                <a:ea typeface="+mn-ea"/>
              </a:rPr>
              <a:t>1. </a:t>
            </a:r>
            <a:r>
              <a:rPr lang="ko-KR" altLang="en-US" sz="1800" b="1" dirty="0" smtClean="0">
                <a:latin typeface="+mn-ea"/>
                <a:ea typeface="+mn-ea"/>
              </a:rPr>
              <a:t>방화벽 추가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2" t="11055" r="18206" b="41292"/>
          <a:stretch/>
        </p:blipFill>
        <p:spPr bwMode="auto">
          <a:xfrm>
            <a:off x="575978" y="1314166"/>
            <a:ext cx="7092788" cy="2304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06"/>
          <a:stretch/>
        </p:blipFill>
        <p:spPr bwMode="auto">
          <a:xfrm>
            <a:off x="632775" y="4034565"/>
            <a:ext cx="7035991" cy="289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575978" y="3649779"/>
            <a:ext cx="56001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800" b="1" kern="0" dirty="0" smtClean="0">
                <a:latin typeface="+mn-ea"/>
                <a:ea typeface="+mn-ea"/>
              </a:rPr>
              <a:t>2. </a:t>
            </a:r>
            <a:r>
              <a:rPr lang="ko-KR" altLang="en-US" sz="1800" b="1" dirty="0" smtClean="0">
                <a:latin typeface="+mn-ea"/>
                <a:ea typeface="+mn-ea"/>
              </a:rPr>
              <a:t>방화벽에 </a:t>
            </a:r>
            <a:r>
              <a:rPr lang="ko-KR" altLang="en-US" sz="1800" b="1" dirty="0" err="1" smtClean="0">
                <a:latin typeface="+mn-ea"/>
                <a:ea typeface="+mn-ea"/>
              </a:rPr>
              <a:t>라우터</a:t>
            </a:r>
            <a:r>
              <a:rPr lang="ko-KR" altLang="en-US" sz="1800" b="1" dirty="0" smtClean="0">
                <a:latin typeface="+mn-ea"/>
                <a:ea typeface="+mn-ea"/>
              </a:rPr>
              <a:t> 추가 정상이면 </a:t>
            </a:r>
            <a:r>
              <a:rPr lang="en-US" altLang="ko-KR" sz="1800" b="1" dirty="0" smtClean="0">
                <a:latin typeface="+mn-ea"/>
                <a:ea typeface="+mn-ea"/>
              </a:rPr>
              <a:t>Active</a:t>
            </a:r>
            <a:r>
              <a:rPr lang="ko-KR" altLang="en-US" sz="1800" b="1" dirty="0" smtClean="0">
                <a:latin typeface="+mn-ea"/>
                <a:ea typeface="+mn-ea"/>
              </a:rPr>
              <a:t>상태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160154" y="5814665"/>
            <a:ext cx="5436604" cy="43204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3" name="모서리가 둥근 사각형 설명선 2"/>
          <p:cNvSpPr/>
          <p:nvPr/>
        </p:nvSpPr>
        <p:spPr bwMode="auto">
          <a:xfrm>
            <a:off x="7596758" y="6318721"/>
            <a:ext cx="2088232" cy="684076"/>
          </a:xfrm>
          <a:prstGeom prst="wedgeRoundRectCallout">
            <a:avLst>
              <a:gd name="adj1" fmla="val -58480"/>
              <a:gd name="adj2" fmla="val -98516"/>
              <a:gd name="adj3" fmla="val 16667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 smtClean="0">
                <a:latin typeface="+mn-ea"/>
                <a:ea typeface="+mn-ea"/>
                <a:cs typeface="Arials"/>
              </a:rPr>
              <a:t>방화벽에 </a:t>
            </a:r>
            <a:r>
              <a:rPr lang="ko-KR" altLang="en-US" sz="1200" dirty="0" err="1" smtClean="0">
                <a:latin typeface="+mn-ea"/>
                <a:ea typeface="+mn-ea"/>
                <a:cs typeface="Arials"/>
              </a:rPr>
              <a:t>라우터추가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</p:spTree>
    <p:extLst>
      <p:ext uri="{BB962C8B-B14F-4D97-AF65-F5344CB8AC3E}">
        <p14:creationId xmlns:p14="http://schemas.microsoft.com/office/powerpoint/2010/main" val="104358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</a:rPr>
              <a:t>8. </a:t>
            </a:r>
            <a:r>
              <a:rPr lang="ko-KR" altLang="en-US" sz="2000" dirty="0" smtClean="0">
                <a:latin typeface="+mn-ea"/>
              </a:rPr>
              <a:t>고정</a:t>
            </a:r>
            <a:r>
              <a:rPr lang="en-US" altLang="ko-KR" sz="2000" dirty="0" smtClean="0">
                <a:latin typeface="+mn-ea"/>
              </a:rPr>
              <a:t>IP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설정</a:t>
            </a:r>
            <a:r>
              <a:rPr lang="en-US" altLang="ko-KR" sz="2000" dirty="0" smtClean="0">
                <a:latin typeface="+mn-ea"/>
              </a:rPr>
              <a:t>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461971" y="750159"/>
            <a:ext cx="44219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800" b="1" kern="0" dirty="0" smtClean="0">
                <a:latin typeface="+mn-ea"/>
                <a:ea typeface="+mn-ea"/>
              </a:rPr>
              <a:t>1. </a:t>
            </a:r>
            <a:r>
              <a:rPr lang="ko-KR" altLang="en-US" sz="1800" b="1" dirty="0" smtClean="0">
                <a:latin typeface="+mn-ea"/>
                <a:ea typeface="+mn-ea"/>
              </a:rPr>
              <a:t>관리자</a:t>
            </a:r>
            <a:r>
              <a:rPr lang="en-US" altLang="ko-KR" sz="1800" b="1" dirty="0" smtClean="0">
                <a:latin typeface="+mn-ea"/>
                <a:ea typeface="+mn-ea"/>
              </a:rPr>
              <a:t>-&gt;</a:t>
            </a:r>
            <a:r>
              <a:rPr lang="ko-KR" altLang="en-US" sz="1800" b="1" dirty="0" smtClean="0">
                <a:latin typeface="+mn-ea"/>
                <a:ea typeface="+mn-ea"/>
              </a:rPr>
              <a:t>네트워크</a:t>
            </a:r>
            <a:r>
              <a:rPr lang="en-US" altLang="ko-KR" sz="1800" b="1" dirty="0" smtClean="0">
                <a:latin typeface="+mn-ea"/>
                <a:ea typeface="+mn-ea"/>
              </a:rPr>
              <a:t>-&gt;</a:t>
            </a:r>
            <a:r>
              <a:rPr lang="ko-KR" altLang="en-US" sz="1800" b="1" dirty="0" smtClean="0">
                <a:latin typeface="+mn-ea"/>
                <a:ea typeface="+mn-ea"/>
              </a:rPr>
              <a:t>포트</a:t>
            </a:r>
            <a:r>
              <a:rPr lang="en-US" altLang="ko-KR" sz="1800" b="1" dirty="0" smtClean="0">
                <a:latin typeface="+mn-ea"/>
                <a:ea typeface="+mn-ea"/>
              </a:rPr>
              <a:t>-&gt;</a:t>
            </a:r>
            <a:r>
              <a:rPr lang="ko-KR" altLang="en-US" sz="1800" b="1" dirty="0" smtClean="0">
                <a:latin typeface="+mn-ea"/>
                <a:ea typeface="+mn-ea"/>
              </a:rPr>
              <a:t>포트생성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6" r="7752" b="2995"/>
          <a:stretch/>
        </p:blipFill>
        <p:spPr bwMode="auto">
          <a:xfrm>
            <a:off x="461971" y="1219391"/>
            <a:ext cx="7323658" cy="5747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모서리가 둥근 사각형 설명선 2"/>
          <p:cNvSpPr/>
          <p:nvPr/>
        </p:nvSpPr>
        <p:spPr bwMode="auto">
          <a:xfrm>
            <a:off x="7380734" y="5670649"/>
            <a:ext cx="2088232" cy="684076"/>
          </a:xfrm>
          <a:prstGeom prst="wedgeRoundRectCallout">
            <a:avLst>
              <a:gd name="adj1" fmla="val -190300"/>
              <a:gd name="adj2" fmla="val -59529"/>
              <a:gd name="adj3" fmla="val 16667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 smtClean="0">
                <a:latin typeface="+mn-ea"/>
                <a:ea typeface="+mn-ea"/>
                <a:cs typeface="Arials"/>
              </a:rPr>
              <a:t>고정</a:t>
            </a:r>
            <a:r>
              <a:rPr lang="en-US" altLang="ko-KR" sz="1200" dirty="0" smtClean="0">
                <a:latin typeface="+mn-ea"/>
                <a:ea typeface="+mn-ea"/>
                <a:cs typeface="Arials"/>
              </a:rPr>
              <a:t>IP </a:t>
            </a:r>
            <a:r>
              <a:rPr lang="ko-KR" altLang="en-US" sz="1200" dirty="0" smtClean="0">
                <a:latin typeface="+mn-ea"/>
                <a:ea typeface="+mn-ea"/>
                <a:cs typeface="Arials"/>
              </a:rPr>
              <a:t>주소 설정</a:t>
            </a:r>
            <a:endParaRPr lang="en-US" altLang="ko-KR" sz="1200" dirty="0" smtClean="0">
              <a:latin typeface="+mn-ea"/>
              <a:ea typeface="+mn-ea"/>
              <a:cs typeface="Arials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 smtClean="0">
                <a:latin typeface="+mn-ea"/>
                <a:ea typeface="+mn-ea"/>
                <a:cs typeface="Arials"/>
              </a:rPr>
              <a:t>장치 </a:t>
            </a:r>
            <a:r>
              <a:rPr lang="ko-KR" altLang="en-US" sz="1200" dirty="0" smtClean="0">
                <a:latin typeface="+mn-ea"/>
                <a:ea typeface="+mn-ea"/>
                <a:cs typeface="Arials"/>
              </a:rPr>
              <a:t>연결</a:t>
            </a:r>
            <a:r>
              <a:rPr lang="en-US" altLang="ko-KR" sz="1200" dirty="0" smtClean="0">
                <a:latin typeface="+mn-ea"/>
                <a:ea typeface="+mn-ea"/>
                <a:cs typeface="Arials"/>
              </a:rPr>
              <a:t>: </a:t>
            </a:r>
            <a:r>
              <a:rPr lang="ko-KR" altLang="en-US" sz="1200" dirty="0" smtClean="0">
                <a:latin typeface="+mn-ea"/>
                <a:ea typeface="+mn-ea"/>
                <a:cs typeface="Arials"/>
              </a:rPr>
              <a:t>연결 해제됨</a:t>
            </a:r>
            <a:endParaRPr lang="en-US" altLang="ko-KR" sz="1200" dirty="0" smtClean="0">
              <a:latin typeface="+mn-ea"/>
              <a:ea typeface="+mn-ea"/>
              <a:cs typeface="Arials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STATUS: DOWN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</p:spTree>
    <p:extLst>
      <p:ext uri="{BB962C8B-B14F-4D97-AF65-F5344CB8AC3E}">
        <p14:creationId xmlns:p14="http://schemas.microsoft.com/office/powerpoint/2010/main" val="292547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</a:rPr>
              <a:t>8. </a:t>
            </a:r>
            <a:r>
              <a:rPr lang="ko-KR" altLang="en-US" sz="2000" dirty="0" smtClean="0">
                <a:latin typeface="+mn-ea"/>
              </a:rPr>
              <a:t>고정</a:t>
            </a:r>
            <a:r>
              <a:rPr lang="en-US" altLang="ko-KR" sz="2000" dirty="0" smtClean="0">
                <a:latin typeface="+mn-ea"/>
              </a:rPr>
              <a:t>IP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설정</a:t>
            </a:r>
            <a:r>
              <a:rPr lang="en-US" altLang="ko-KR" sz="2000" dirty="0" smtClean="0">
                <a:latin typeface="+mn-ea"/>
              </a:rPr>
              <a:t>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461970" y="750159"/>
            <a:ext cx="90069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1800" b="1" kern="0" dirty="0" smtClean="0">
                <a:latin typeface="+mn-ea"/>
                <a:ea typeface="+mn-ea"/>
              </a:rPr>
              <a:t>1. </a:t>
            </a:r>
            <a:r>
              <a:rPr lang="ko-KR" altLang="en-US" sz="1800" b="1" dirty="0" err="1" smtClean="0">
                <a:latin typeface="+mn-ea"/>
                <a:ea typeface="+mn-ea"/>
              </a:rPr>
              <a:t>인스턴스</a:t>
            </a:r>
            <a:r>
              <a:rPr lang="ko-KR" altLang="en-US" sz="1800" b="1" dirty="0" smtClean="0">
                <a:latin typeface="+mn-ea"/>
                <a:ea typeface="+mn-ea"/>
              </a:rPr>
              <a:t> 생성에서 </a:t>
            </a:r>
            <a:r>
              <a:rPr lang="ko-KR" altLang="en-US" sz="1800" b="1" dirty="0" smtClean="0">
                <a:latin typeface="+mn-ea"/>
                <a:ea typeface="+mn-ea"/>
              </a:rPr>
              <a:t>네트워크 대신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미리 생성한 네트워크 포트 선택 </a:t>
            </a:r>
            <a:endParaRPr kumimoji="1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6" t="12894" r="11905" b="23793"/>
          <a:stretch/>
        </p:blipFill>
        <p:spPr bwMode="auto">
          <a:xfrm>
            <a:off x="611982" y="1242157"/>
            <a:ext cx="6999410" cy="529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모서리가 둥근 사각형 설명선 2"/>
          <p:cNvSpPr/>
          <p:nvPr/>
        </p:nvSpPr>
        <p:spPr bwMode="auto">
          <a:xfrm>
            <a:off x="7380734" y="5670649"/>
            <a:ext cx="2088232" cy="684076"/>
          </a:xfrm>
          <a:prstGeom prst="wedgeRoundRectCallout">
            <a:avLst>
              <a:gd name="adj1" fmla="val -65321"/>
              <a:gd name="adj2" fmla="val -452183"/>
              <a:gd name="adj3" fmla="val 16667"/>
            </a:avLst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 smtClean="0">
                <a:latin typeface="+mn-ea"/>
                <a:ea typeface="+mn-ea"/>
                <a:cs typeface="Arials"/>
              </a:rPr>
              <a:t>미리 생성한 네트워크 포트선택</a:t>
            </a:r>
            <a:endParaRPr lang="en-US" altLang="ko-KR" sz="1200" dirty="0" smtClean="0">
              <a:latin typeface="+mn-ea"/>
              <a:ea typeface="+mn-ea"/>
              <a:cs typeface="Arials"/>
            </a:endParaRPr>
          </a:p>
        </p:txBody>
      </p:sp>
    </p:spTree>
    <p:extLst>
      <p:ext uri="{BB962C8B-B14F-4D97-AF65-F5344CB8AC3E}">
        <p14:creationId xmlns:p14="http://schemas.microsoft.com/office/powerpoint/2010/main" val="49828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647986" y="753209"/>
            <a:ext cx="9073008" cy="655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2400" b="1" dirty="0" smtClean="0">
                <a:latin typeface="+mn-ea"/>
                <a:ea typeface="+mn-ea"/>
              </a:rPr>
              <a:t>1</a:t>
            </a:r>
            <a:r>
              <a:rPr lang="en-US" altLang="ko-KR" sz="2000" b="1" dirty="0" smtClean="0">
                <a:latin typeface="+mn-ea"/>
                <a:ea typeface="+mn-ea"/>
              </a:rPr>
              <a:t>. Neutron </a:t>
            </a:r>
            <a:r>
              <a:rPr lang="en-US" altLang="ko-KR" sz="2000" b="1" dirty="0" err="1" smtClean="0">
                <a:latin typeface="+mn-ea"/>
                <a:ea typeface="+mn-ea"/>
              </a:rPr>
              <a:t>config</a:t>
            </a:r>
            <a:r>
              <a:rPr lang="en-US" altLang="ko-KR" sz="2000" b="1" dirty="0" smtClean="0">
                <a:latin typeface="+mn-ea"/>
                <a:ea typeface="+mn-ea"/>
              </a:rPr>
              <a:t> 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 smtClean="0">
                <a:latin typeface="+mn-ea"/>
                <a:ea typeface="+mn-ea"/>
              </a:rPr>
              <a:t>CONFIG_NEUTRON_KS_PW</a:t>
            </a:r>
            <a:endParaRPr lang="en-US" altLang="ko-KR" sz="1000" b="1" dirty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Password to use for </a:t>
            </a:r>
            <a:r>
              <a:rPr lang="en-US" altLang="ko-KR" sz="1000" b="1" dirty="0" err="1">
                <a:latin typeface="+mn-ea"/>
                <a:ea typeface="+mn-ea"/>
              </a:rPr>
              <a:t>OpenStack</a:t>
            </a:r>
            <a:r>
              <a:rPr lang="en-US" altLang="ko-KR" sz="1000" b="1" dirty="0">
                <a:latin typeface="+mn-ea"/>
                <a:ea typeface="+mn-ea"/>
              </a:rPr>
              <a:t> Networking (neutron) to authenticate with the Identity service.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CONFIG_NEUTRON_DB_PW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The password to use for </a:t>
            </a:r>
            <a:r>
              <a:rPr lang="en-US" altLang="ko-KR" sz="1000" b="1" dirty="0" err="1">
                <a:latin typeface="+mn-ea"/>
                <a:ea typeface="+mn-ea"/>
              </a:rPr>
              <a:t>OpenStack</a:t>
            </a:r>
            <a:r>
              <a:rPr lang="en-US" altLang="ko-KR" sz="1000" b="1" dirty="0">
                <a:latin typeface="+mn-ea"/>
                <a:ea typeface="+mn-ea"/>
              </a:rPr>
              <a:t> Networking to access the database.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CONFIG_NEUTRON_L3_EXT_BRIDGE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The name of the Open </a:t>
            </a:r>
            <a:r>
              <a:rPr lang="en-US" altLang="ko-KR" sz="1000" b="1" dirty="0" err="1">
                <a:latin typeface="+mn-ea"/>
                <a:ea typeface="+mn-ea"/>
              </a:rPr>
              <a:t>vSwitch</a:t>
            </a:r>
            <a:r>
              <a:rPr lang="en-US" altLang="ko-KR" sz="1000" b="1" dirty="0">
                <a:latin typeface="+mn-ea"/>
                <a:ea typeface="+mn-ea"/>
              </a:rPr>
              <a:t> bridge (or empty for </a:t>
            </a:r>
            <a:r>
              <a:rPr lang="en-US" altLang="ko-KR" sz="1000" b="1" dirty="0" err="1">
                <a:latin typeface="+mn-ea"/>
                <a:ea typeface="+mn-ea"/>
              </a:rPr>
              <a:t>linuxbridge</a:t>
            </a:r>
            <a:r>
              <a:rPr lang="en-US" altLang="ko-KR" sz="1000" b="1" dirty="0">
                <a:latin typeface="+mn-ea"/>
                <a:ea typeface="+mn-ea"/>
              </a:rPr>
              <a:t>) for the </a:t>
            </a:r>
            <a:r>
              <a:rPr lang="en-US" altLang="ko-KR" sz="1000" b="1" dirty="0" err="1">
                <a:latin typeface="+mn-ea"/>
                <a:ea typeface="+mn-ea"/>
              </a:rPr>
              <a:t>OpenStack</a:t>
            </a:r>
            <a:r>
              <a:rPr lang="en-US" altLang="ko-KR" sz="1000" b="1" dirty="0">
                <a:latin typeface="+mn-ea"/>
                <a:ea typeface="+mn-ea"/>
              </a:rPr>
              <a:t> Networking L3 agent to use for external traffic. Specify 'provider' if you intend to use a provider network to handle external traffic.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CONFIG_NEUTRON_METADATA_PW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Password for the </a:t>
            </a:r>
            <a:r>
              <a:rPr lang="en-US" altLang="ko-KR" sz="1000" b="1" dirty="0" err="1">
                <a:latin typeface="+mn-ea"/>
                <a:ea typeface="+mn-ea"/>
              </a:rPr>
              <a:t>OpenStack</a:t>
            </a:r>
            <a:r>
              <a:rPr lang="en-US" altLang="ko-KR" sz="1000" b="1" dirty="0">
                <a:latin typeface="+mn-ea"/>
                <a:ea typeface="+mn-ea"/>
              </a:rPr>
              <a:t> Networking metadata agent.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CONFIG_LBAAS_INSTALL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Specify 'y' to install </a:t>
            </a:r>
            <a:r>
              <a:rPr lang="en-US" altLang="ko-KR" sz="1000" b="1" dirty="0" err="1">
                <a:latin typeface="+mn-ea"/>
                <a:ea typeface="+mn-ea"/>
              </a:rPr>
              <a:t>OpenStack</a:t>
            </a:r>
            <a:r>
              <a:rPr lang="en-US" altLang="ko-KR" sz="1000" b="1" dirty="0">
                <a:latin typeface="+mn-ea"/>
                <a:ea typeface="+mn-ea"/>
              </a:rPr>
              <a:t> Networking's Load-Balancing-as-a-Service (</a:t>
            </a:r>
            <a:r>
              <a:rPr lang="en-US" altLang="ko-KR" sz="1000" b="1" dirty="0" err="1">
                <a:latin typeface="+mn-ea"/>
                <a:ea typeface="+mn-ea"/>
              </a:rPr>
              <a:t>LBaaS</a:t>
            </a:r>
            <a:r>
              <a:rPr lang="en-US" altLang="ko-KR" sz="1000" b="1" dirty="0">
                <a:latin typeface="+mn-ea"/>
                <a:ea typeface="+mn-ea"/>
              </a:rPr>
              <a:t>). ['y', 'n']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CONFIG_NEUTRON_METERING_AGENT_INSTALL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Specify 'y' to install </a:t>
            </a:r>
            <a:r>
              <a:rPr lang="en-US" altLang="ko-KR" sz="1000" b="1" dirty="0" err="1">
                <a:latin typeface="+mn-ea"/>
                <a:ea typeface="+mn-ea"/>
              </a:rPr>
              <a:t>OpenStack</a:t>
            </a:r>
            <a:r>
              <a:rPr lang="en-US" altLang="ko-KR" sz="1000" b="1" dirty="0">
                <a:latin typeface="+mn-ea"/>
                <a:ea typeface="+mn-ea"/>
              </a:rPr>
              <a:t> Networking's L3 Metering agent ['y', 'n']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CONFIG_NEUTRON_FWAAS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Specify 'y' to configure </a:t>
            </a:r>
            <a:r>
              <a:rPr lang="en-US" altLang="ko-KR" sz="1000" b="1" dirty="0" err="1">
                <a:latin typeface="+mn-ea"/>
                <a:ea typeface="+mn-ea"/>
              </a:rPr>
              <a:t>OpenStack</a:t>
            </a:r>
            <a:r>
              <a:rPr lang="en-US" altLang="ko-KR" sz="1000" b="1" dirty="0">
                <a:latin typeface="+mn-ea"/>
                <a:ea typeface="+mn-ea"/>
              </a:rPr>
              <a:t> Networking's Firewall-as-a-Service (</a:t>
            </a:r>
            <a:r>
              <a:rPr lang="en-US" altLang="ko-KR" sz="1000" b="1" dirty="0" err="1">
                <a:latin typeface="+mn-ea"/>
                <a:ea typeface="+mn-ea"/>
              </a:rPr>
              <a:t>FWaaS</a:t>
            </a:r>
            <a:r>
              <a:rPr lang="en-US" altLang="ko-KR" sz="1000" b="1" dirty="0">
                <a:latin typeface="+mn-ea"/>
                <a:ea typeface="+mn-ea"/>
              </a:rPr>
              <a:t>). ['y', 'n']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CONFIG_NEUTRON_VPNAAS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Specify 'y' to configure </a:t>
            </a:r>
            <a:r>
              <a:rPr lang="en-US" altLang="ko-KR" sz="1000" b="1" dirty="0" err="1">
                <a:latin typeface="+mn-ea"/>
                <a:ea typeface="+mn-ea"/>
              </a:rPr>
              <a:t>OpenStack</a:t>
            </a:r>
            <a:r>
              <a:rPr lang="en-US" altLang="ko-KR" sz="1000" b="1" dirty="0">
                <a:latin typeface="+mn-ea"/>
                <a:ea typeface="+mn-ea"/>
              </a:rPr>
              <a:t> Networking's VPN-as-a-Service (</a:t>
            </a:r>
            <a:r>
              <a:rPr lang="en-US" altLang="ko-KR" sz="1000" b="1" dirty="0" err="1">
                <a:latin typeface="+mn-ea"/>
                <a:ea typeface="+mn-ea"/>
              </a:rPr>
              <a:t>VPNaaS</a:t>
            </a:r>
            <a:r>
              <a:rPr lang="en-US" altLang="ko-KR" sz="1000" b="1" dirty="0">
                <a:latin typeface="+mn-ea"/>
                <a:ea typeface="+mn-ea"/>
              </a:rPr>
              <a:t>). ['y', 'n</a:t>
            </a:r>
            <a:r>
              <a:rPr lang="en-US" altLang="ko-KR" sz="1000" b="1" dirty="0" smtClean="0">
                <a:latin typeface="+mn-ea"/>
                <a:ea typeface="+mn-ea"/>
              </a:rPr>
              <a:t>']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571428" y="234045"/>
            <a:ext cx="199926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2000" b="1" kern="0" noProof="0" dirty="0" smtClean="0">
                <a:latin typeface="+mn-lt"/>
                <a:ea typeface="+mn-ea"/>
              </a:rPr>
              <a:t>Network </a:t>
            </a:r>
            <a:r>
              <a:rPr lang="en-US" altLang="ko-KR" sz="2000" b="1" kern="0" noProof="0" dirty="0" err="1" smtClean="0">
                <a:latin typeface="+mn-lt"/>
                <a:ea typeface="+mn-ea"/>
              </a:rPr>
              <a:t>Config</a:t>
            </a:r>
            <a:endParaRPr kumimoji="1" lang="ko-KR" alt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306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647986" y="753209"/>
            <a:ext cx="9217024" cy="1172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2400" b="1" dirty="0" smtClean="0">
                <a:latin typeface="+mn-ea"/>
                <a:ea typeface="+mn-ea"/>
              </a:rPr>
              <a:t>2</a:t>
            </a:r>
            <a:r>
              <a:rPr lang="en-US" altLang="ko-KR" sz="2000" b="1" dirty="0" smtClean="0">
                <a:latin typeface="+mn-ea"/>
                <a:ea typeface="+mn-ea"/>
              </a:rPr>
              <a:t>. Neutron ML2 plugin </a:t>
            </a:r>
            <a:r>
              <a:rPr lang="en-US" altLang="ko-KR" sz="2000" b="1" dirty="0" err="1" smtClean="0">
                <a:latin typeface="+mn-ea"/>
                <a:ea typeface="+mn-ea"/>
              </a:rPr>
              <a:t>config</a:t>
            </a:r>
            <a:r>
              <a:rPr lang="en-US" altLang="ko-KR" sz="2000" b="1" dirty="0" smtClean="0">
                <a:latin typeface="+mn-ea"/>
                <a:ea typeface="+mn-ea"/>
              </a:rPr>
              <a:t> 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CONFIG_NEUTRON_ML2_TYPE_DRIVERS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Comma-separated list of network-type driver entry points to be loaded from the neutron.ml2.type_drivers namespace. ['local', 'flat', '</a:t>
            </a:r>
            <a:r>
              <a:rPr lang="en-US" altLang="ko-KR" sz="1000" b="1" dirty="0" err="1">
                <a:latin typeface="+mn-ea"/>
                <a:ea typeface="+mn-ea"/>
              </a:rPr>
              <a:t>vlan</a:t>
            </a:r>
            <a:r>
              <a:rPr lang="en-US" altLang="ko-KR" sz="1000" b="1" dirty="0">
                <a:latin typeface="+mn-ea"/>
                <a:ea typeface="+mn-ea"/>
              </a:rPr>
              <a:t>', '</a:t>
            </a:r>
            <a:r>
              <a:rPr lang="en-US" altLang="ko-KR" sz="1000" b="1" dirty="0" err="1">
                <a:latin typeface="+mn-ea"/>
                <a:ea typeface="+mn-ea"/>
              </a:rPr>
              <a:t>gre</a:t>
            </a:r>
            <a:r>
              <a:rPr lang="en-US" altLang="ko-KR" sz="1000" b="1" dirty="0">
                <a:latin typeface="+mn-ea"/>
                <a:ea typeface="+mn-ea"/>
              </a:rPr>
              <a:t>', '</a:t>
            </a:r>
            <a:r>
              <a:rPr lang="en-US" altLang="ko-KR" sz="1000" b="1" dirty="0" err="1">
                <a:latin typeface="+mn-ea"/>
                <a:ea typeface="+mn-ea"/>
              </a:rPr>
              <a:t>vxlan</a:t>
            </a:r>
            <a:r>
              <a:rPr lang="en-US" altLang="ko-KR" sz="1000" b="1" dirty="0">
                <a:latin typeface="+mn-ea"/>
                <a:ea typeface="+mn-ea"/>
              </a:rPr>
              <a:t>']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CONFIG_NEUTRON_ML2_TENANT_NETWORK_TYPES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Comma-separated, ordered list of network types to allocate as tenant networks. The 'local' value is only useful for single-box testing and provides no connectivity between hosts. ['local', '</a:t>
            </a:r>
            <a:r>
              <a:rPr lang="en-US" altLang="ko-KR" sz="1000" b="1" dirty="0" err="1">
                <a:latin typeface="+mn-ea"/>
                <a:ea typeface="+mn-ea"/>
              </a:rPr>
              <a:t>vlan</a:t>
            </a:r>
            <a:r>
              <a:rPr lang="en-US" altLang="ko-KR" sz="1000" b="1" dirty="0">
                <a:latin typeface="+mn-ea"/>
                <a:ea typeface="+mn-ea"/>
              </a:rPr>
              <a:t>', '</a:t>
            </a:r>
            <a:r>
              <a:rPr lang="en-US" altLang="ko-KR" sz="1000" b="1" dirty="0" err="1">
                <a:latin typeface="+mn-ea"/>
                <a:ea typeface="+mn-ea"/>
              </a:rPr>
              <a:t>gre</a:t>
            </a:r>
            <a:r>
              <a:rPr lang="en-US" altLang="ko-KR" sz="1000" b="1" dirty="0">
                <a:latin typeface="+mn-ea"/>
                <a:ea typeface="+mn-ea"/>
              </a:rPr>
              <a:t>', '</a:t>
            </a:r>
            <a:r>
              <a:rPr lang="en-US" altLang="ko-KR" sz="1000" b="1" dirty="0" err="1">
                <a:latin typeface="+mn-ea"/>
                <a:ea typeface="+mn-ea"/>
              </a:rPr>
              <a:t>vxlan</a:t>
            </a:r>
            <a:r>
              <a:rPr lang="en-US" altLang="ko-KR" sz="1000" b="1" dirty="0">
                <a:latin typeface="+mn-ea"/>
                <a:ea typeface="+mn-ea"/>
              </a:rPr>
              <a:t>']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CONFIG_NEUTRON_ML2_MECHANISM_DRIVERS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Comma-separated ordered list of networking mechanism driver entry points to be loaded from the neutron.ml2.mechanism_drivers namespace. ['logger', 'test', '</a:t>
            </a:r>
            <a:r>
              <a:rPr lang="en-US" altLang="ko-KR" sz="1000" b="1" dirty="0" err="1">
                <a:latin typeface="+mn-ea"/>
                <a:ea typeface="+mn-ea"/>
              </a:rPr>
              <a:t>linuxbridge</a:t>
            </a:r>
            <a:r>
              <a:rPr lang="en-US" altLang="ko-KR" sz="1000" b="1" dirty="0">
                <a:latin typeface="+mn-ea"/>
                <a:ea typeface="+mn-ea"/>
              </a:rPr>
              <a:t>', '</a:t>
            </a:r>
            <a:r>
              <a:rPr lang="en-US" altLang="ko-KR" sz="1000" b="1" dirty="0" err="1">
                <a:latin typeface="+mn-ea"/>
                <a:ea typeface="+mn-ea"/>
              </a:rPr>
              <a:t>openvswitch</a:t>
            </a:r>
            <a:r>
              <a:rPr lang="en-US" altLang="ko-KR" sz="1000" b="1" dirty="0">
                <a:latin typeface="+mn-ea"/>
                <a:ea typeface="+mn-ea"/>
              </a:rPr>
              <a:t>', '</a:t>
            </a:r>
            <a:r>
              <a:rPr lang="en-US" altLang="ko-KR" sz="1000" b="1" dirty="0" err="1">
                <a:latin typeface="+mn-ea"/>
                <a:ea typeface="+mn-ea"/>
              </a:rPr>
              <a:t>hyperv</a:t>
            </a:r>
            <a:r>
              <a:rPr lang="en-US" altLang="ko-KR" sz="1000" b="1" dirty="0">
                <a:latin typeface="+mn-ea"/>
                <a:ea typeface="+mn-ea"/>
              </a:rPr>
              <a:t>', '</a:t>
            </a:r>
            <a:r>
              <a:rPr lang="en-US" altLang="ko-KR" sz="1000" b="1" dirty="0" err="1">
                <a:latin typeface="+mn-ea"/>
                <a:ea typeface="+mn-ea"/>
              </a:rPr>
              <a:t>ncs</a:t>
            </a:r>
            <a:r>
              <a:rPr lang="en-US" altLang="ko-KR" sz="1000" b="1" dirty="0">
                <a:latin typeface="+mn-ea"/>
                <a:ea typeface="+mn-ea"/>
              </a:rPr>
              <a:t>', 'arista', '</a:t>
            </a:r>
            <a:r>
              <a:rPr lang="en-US" altLang="ko-KR" sz="1000" b="1" dirty="0" err="1">
                <a:latin typeface="+mn-ea"/>
                <a:ea typeface="+mn-ea"/>
              </a:rPr>
              <a:t>cisco_nexus</a:t>
            </a:r>
            <a:r>
              <a:rPr lang="en-US" altLang="ko-KR" sz="1000" b="1" dirty="0">
                <a:latin typeface="+mn-ea"/>
                <a:ea typeface="+mn-ea"/>
              </a:rPr>
              <a:t>', '</a:t>
            </a:r>
            <a:r>
              <a:rPr lang="en-US" altLang="ko-KR" sz="1000" b="1" dirty="0" err="1">
                <a:latin typeface="+mn-ea"/>
                <a:ea typeface="+mn-ea"/>
              </a:rPr>
              <a:t>mlnx</a:t>
            </a:r>
            <a:r>
              <a:rPr lang="en-US" altLang="ko-KR" sz="1000" b="1" dirty="0">
                <a:latin typeface="+mn-ea"/>
                <a:ea typeface="+mn-ea"/>
              </a:rPr>
              <a:t>', 'l2population', '</a:t>
            </a:r>
            <a:r>
              <a:rPr lang="en-US" altLang="ko-KR" sz="1000" b="1" dirty="0" err="1">
                <a:latin typeface="+mn-ea"/>
                <a:ea typeface="+mn-ea"/>
              </a:rPr>
              <a:t>sriovnicswitch</a:t>
            </a:r>
            <a:r>
              <a:rPr lang="en-US" altLang="ko-KR" sz="1000" b="1" dirty="0">
                <a:latin typeface="+mn-ea"/>
                <a:ea typeface="+mn-ea"/>
              </a:rPr>
              <a:t>']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CONFIG_NEUTRON_ML2_FLAT_NETWORKS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Comma-separated list of </a:t>
            </a:r>
            <a:r>
              <a:rPr lang="en-US" altLang="ko-KR" sz="1000" b="1" dirty="0" err="1">
                <a:latin typeface="+mn-ea"/>
                <a:ea typeface="+mn-ea"/>
              </a:rPr>
              <a:t>physical_network</a:t>
            </a:r>
            <a:r>
              <a:rPr lang="en-US" altLang="ko-KR" sz="1000" b="1" dirty="0">
                <a:latin typeface="+mn-ea"/>
                <a:ea typeface="+mn-ea"/>
              </a:rPr>
              <a:t> names with which flat networks can be created. Use * to allow flat networks with arbitrary </a:t>
            </a:r>
            <a:r>
              <a:rPr lang="en-US" altLang="ko-KR" sz="1000" b="1" dirty="0" err="1">
                <a:latin typeface="+mn-ea"/>
                <a:ea typeface="+mn-ea"/>
              </a:rPr>
              <a:t>physical_network</a:t>
            </a:r>
            <a:r>
              <a:rPr lang="en-US" altLang="ko-KR" sz="1000" b="1" dirty="0">
                <a:latin typeface="+mn-ea"/>
                <a:ea typeface="+mn-ea"/>
              </a:rPr>
              <a:t> names.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CONFIG_NEUTRON_ML2_VLAN_RANGES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Comma-separated list of &lt;</a:t>
            </a:r>
            <a:r>
              <a:rPr lang="en-US" altLang="ko-KR" sz="1000" b="1" dirty="0" err="1">
                <a:latin typeface="+mn-ea"/>
                <a:ea typeface="+mn-ea"/>
              </a:rPr>
              <a:t>physical_network</a:t>
            </a:r>
            <a:r>
              <a:rPr lang="en-US" altLang="ko-KR" sz="1000" b="1" dirty="0">
                <a:latin typeface="+mn-ea"/>
                <a:ea typeface="+mn-ea"/>
              </a:rPr>
              <a:t>&gt;:&lt;</a:t>
            </a:r>
            <a:r>
              <a:rPr lang="en-US" altLang="ko-KR" sz="1000" b="1" dirty="0" err="1">
                <a:latin typeface="+mn-ea"/>
                <a:ea typeface="+mn-ea"/>
              </a:rPr>
              <a:t>vlan_min</a:t>
            </a:r>
            <a:r>
              <a:rPr lang="en-US" altLang="ko-KR" sz="1000" b="1" dirty="0">
                <a:latin typeface="+mn-ea"/>
                <a:ea typeface="+mn-ea"/>
              </a:rPr>
              <a:t>&gt;:&lt;</a:t>
            </a:r>
            <a:r>
              <a:rPr lang="en-US" altLang="ko-KR" sz="1000" b="1" dirty="0" err="1">
                <a:latin typeface="+mn-ea"/>
                <a:ea typeface="+mn-ea"/>
              </a:rPr>
              <a:t>vlan_max</a:t>
            </a:r>
            <a:r>
              <a:rPr lang="en-US" altLang="ko-KR" sz="1000" b="1" dirty="0">
                <a:latin typeface="+mn-ea"/>
                <a:ea typeface="+mn-ea"/>
              </a:rPr>
              <a:t>&gt; or &lt;</a:t>
            </a:r>
            <a:r>
              <a:rPr lang="en-US" altLang="ko-KR" sz="1000" b="1" dirty="0" err="1">
                <a:latin typeface="+mn-ea"/>
                <a:ea typeface="+mn-ea"/>
              </a:rPr>
              <a:t>physical_network</a:t>
            </a:r>
            <a:r>
              <a:rPr lang="en-US" altLang="ko-KR" sz="1000" b="1" dirty="0">
                <a:latin typeface="+mn-ea"/>
                <a:ea typeface="+mn-ea"/>
              </a:rPr>
              <a:t>&gt; specifying </a:t>
            </a:r>
            <a:r>
              <a:rPr lang="en-US" altLang="ko-KR" sz="1000" b="1" dirty="0" err="1">
                <a:latin typeface="+mn-ea"/>
                <a:ea typeface="+mn-ea"/>
              </a:rPr>
              <a:t>physical_network</a:t>
            </a:r>
            <a:r>
              <a:rPr lang="en-US" altLang="ko-KR" sz="1000" b="1" dirty="0">
                <a:latin typeface="+mn-ea"/>
                <a:ea typeface="+mn-ea"/>
              </a:rPr>
              <a:t> names usable for VLAN provider and tenant networks, as well as ranges of VLAN tags on each available for allocation to tenant networks.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CONFIG_NEUTRON_ML2_TUNNEL_ID_RANGES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Comma-separated list of &lt;</a:t>
            </a:r>
            <a:r>
              <a:rPr lang="en-US" altLang="ko-KR" sz="1000" b="1" dirty="0" err="1">
                <a:latin typeface="+mn-ea"/>
                <a:ea typeface="+mn-ea"/>
              </a:rPr>
              <a:t>tun_min</a:t>
            </a:r>
            <a:r>
              <a:rPr lang="en-US" altLang="ko-KR" sz="1000" b="1" dirty="0">
                <a:latin typeface="+mn-ea"/>
                <a:ea typeface="+mn-ea"/>
              </a:rPr>
              <a:t>&gt;:&lt;</a:t>
            </a:r>
            <a:r>
              <a:rPr lang="en-US" altLang="ko-KR" sz="1000" b="1" dirty="0" err="1">
                <a:latin typeface="+mn-ea"/>
                <a:ea typeface="+mn-ea"/>
              </a:rPr>
              <a:t>tun_max</a:t>
            </a:r>
            <a:r>
              <a:rPr lang="en-US" altLang="ko-KR" sz="1000" b="1" dirty="0">
                <a:latin typeface="+mn-ea"/>
                <a:ea typeface="+mn-ea"/>
              </a:rPr>
              <a:t>&gt; tuples enumerating ranges of GRE tunnel IDs that are available for tenant-network allocation. A tuple must be an array with </a:t>
            </a:r>
            <a:r>
              <a:rPr lang="en-US" altLang="ko-KR" sz="1000" b="1" dirty="0" err="1">
                <a:latin typeface="+mn-ea"/>
                <a:ea typeface="+mn-ea"/>
              </a:rPr>
              <a:t>tun_max</a:t>
            </a:r>
            <a:r>
              <a:rPr lang="en-US" altLang="ko-KR" sz="1000" b="1" dirty="0">
                <a:latin typeface="+mn-ea"/>
                <a:ea typeface="+mn-ea"/>
              </a:rPr>
              <a:t> +1 - </a:t>
            </a:r>
            <a:r>
              <a:rPr lang="en-US" altLang="ko-KR" sz="1000" b="1" dirty="0" err="1">
                <a:latin typeface="+mn-ea"/>
                <a:ea typeface="+mn-ea"/>
              </a:rPr>
              <a:t>tun_min</a:t>
            </a:r>
            <a:r>
              <a:rPr lang="en-US" altLang="ko-KR" sz="1000" b="1" dirty="0">
                <a:latin typeface="+mn-ea"/>
                <a:ea typeface="+mn-ea"/>
              </a:rPr>
              <a:t> &gt; 1000000.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CONFIG_NEUTRON_ML2_VXLAN_GROUP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Comma-separated list of addresses for VXLAN multicast group. If left empty, disables VXLAN from sending allocate broadcast traffic (disables multicast VXLAN mode). Should be a Multicast IP (v4 or v6) address.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CONFIG_NEUTRON_ML2_SUPPORTED_PCI_VENDOR_DEVS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Comma separated list of supported PCI vendor devices defined by </a:t>
            </a:r>
            <a:r>
              <a:rPr lang="en-US" altLang="ko-KR" sz="1000" b="1" dirty="0" err="1">
                <a:latin typeface="+mn-ea"/>
                <a:ea typeface="+mn-ea"/>
              </a:rPr>
              <a:t>vendor_id:product_id</a:t>
            </a:r>
            <a:r>
              <a:rPr lang="en-US" altLang="ko-KR" sz="1000" b="1" dirty="0">
                <a:latin typeface="+mn-ea"/>
                <a:ea typeface="+mn-ea"/>
              </a:rPr>
              <a:t> according to the PCI ID Repository.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CONFIG_NEUTRON_ML2_VNI_RANGES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Comma-separated list of &lt;</a:t>
            </a:r>
            <a:r>
              <a:rPr lang="en-US" altLang="ko-KR" sz="1000" b="1" dirty="0" err="1">
                <a:latin typeface="+mn-ea"/>
                <a:ea typeface="+mn-ea"/>
              </a:rPr>
              <a:t>vni_min</a:t>
            </a:r>
            <a:r>
              <a:rPr lang="en-US" altLang="ko-KR" sz="1000" b="1" dirty="0">
                <a:latin typeface="+mn-ea"/>
                <a:ea typeface="+mn-ea"/>
              </a:rPr>
              <a:t>&gt;:&lt;</a:t>
            </a:r>
            <a:r>
              <a:rPr lang="en-US" altLang="ko-KR" sz="1000" b="1" dirty="0" err="1">
                <a:latin typeface="+mn-ea"/>
                <a:ea typeface="+mn-ea"/>
              </a:rPr>
              <a:t>vni_max</a:t>
            </a:r>
            <a:r>
              <a:rPr lang="en-US" altLang="ko-KR" sz="1000" b="1" dirty="0">
                <a:latin typeface="+mn-ea"/>
                <a:ea typeface="+mn-ea"/>
              </a:rPr>
              <a:t>&gt; tuples enumerating ranges of VXLAN VNI IDs that are available for tenant network allocation. Minimum value is 0 and maximum value is 16777215.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CONFIG_NEUTRON_ML2_SRIOV_AGENT_REQUIRED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Specify 'y' if the </a:t>
            </a:r>
            <a:r>
              <a:rPr lang="en-US" altLang="ko-KR" sz="1000" b="1" dirty="0" err="1">
                <a:latin typeface="+mn-ea"/>
                <a:ea typeface="+mn-ea"/>
              </a:rPr>
              <a:t>sriov</a:t>
            </a:r>
            <a:r>
              <a:rPr lang="en-US" altLang="ko-KR" sz="1000" b="1" dirty="0">
                <a:latin typeface="+mn-ea"/>
                <a:ea typeface="+mn-ea"/>
              </a:rPr>
              <a:t> agent is required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CONFIG_NEUTRON_ML2_SRIOV_INTERFACE_MAPPINGS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Comma-separated list of interface mappings for the </a:t>
            </a:r>
            <a:r>
              <a:rPr lang="en-US" altLang="ko-KR" sz="1000" b="1" dirty="0" err="1">
                <a:latin typeface="+mn-ea"/>
                <a:ea typeface="+mn-ea"/>
              </a:rPr>
              <a:t>OpenStack</a:t>
            </a:r>
            <a:r>
              <a:rPr lang="en-US" altLang="ko-KR" sz="1000" b="1" dirty="0">
                <a:latin typeface="+mn-ea"/>
                <a:ea typeface="+mn-ea"/>
              </a:rPr>
              <a:t> Networking ML2 SRIOV agent. Each tuple in the list must be in the format &lt;</a:t>
            </a:r>
            <a:r>
              <a:rPr lang="en-US" altLang="ko-KR" sz="1000" b="1" dirty="0" err="1">
                <a:latin typeface="+mn-ea"/>
                <a:ea typeface="+mn-ea"/>
              </a:rPr>
              <a:t>physical_network</a:t>
            </a:r>
            <a:r>
              <a:rPr lang="en-US" altLang="ko-KR" sz="1000" b="1" dirty="0">
                <a:latin typeface="+mn-ea"/>
                <a:ea typeface="+mn-ea"/>
              </a:rPr>
              <a:t>&gt;:&lt;</a:t>
            </a:r>
            <a:r>
              <a:rPr lang="en-US" altLang="ko-KR" sz="1000" b="1" dirty="0" err="1">
                <a:latin typeface="+mn-ea"/>
                <a:ea typeface="+mn-ea"/>
              </a:rPr>
              <a:t>net_interface</a:t>
            </a:r>
            <a:r>
              <a:rPr lang="en-US" altLang="ko-KR" sz="1000" b="1" dirty="0">
                <a:latin typeface="+mn-ea"/>
                <a:ea typeface="+mn-ea"/>
              </a:rPr>
              <a:t>&gt;. Example: physnet1:eth1,physnet2:eth2,physnet3:eth3.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CONFIG_NEUTRON_L2_AGENT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Name of the L2 agent to be used with </a:t>
            </a:r>
            <a:r>
              <a:rPr lang="en-US" altLang="ko-KR" sz="1000" b="1" dirty="0" err="1">
                <a:latin typeface="+mn-ea"/>
                <a:ea typeface="+mn-ea"/>
              </a:rPr>
              <a:t>OpenStack</a:t>
            </a:r>
            <a:r>
              <a:rPr lang="en-US" altLang="ko-KR" sz="1000" b="1" dirty="0">
                <a:latin typeface="+mn-ea"/>
                <a:ea typeface="+mn-ea"/>
              </a:rPr>
              <a:t> Networking. ['</a:t>
            </a:r>
            <a:r>
              <a:rPr lang="en-US" altLang="ko-KR" sz="1000" b="1" dirty="0" err="1">
                <a:latin typeface="+mn-ea"/>
                <a:ea typeface="+mn-ea"/>
              </a:rPr>
              <a:t>linuxbridge</a:t>
            </a:r>
            <a:r>
              <a:rPr lang="en-US" altLang="ko-KR" sz="1000" b="1" dirty="0">
                <a:latin typeface="+mn-ea"/>
                <a:ea typeface="+mn-ea"/>
              </a:rPr>
              <a:t>', '</a:t>
            </a:r>
            <a:r>
              <a:rPr lang="en-US" altLang="ko-KR" sz="1000" b="1" dirty="0" err="1">
                <a:latin typeface="+mn-ea"/>
                <a:ea typeface="+mn-ea"/>
              </a:rPr>
              <a:t>openvswitch</a:t>
            </a:r>
            <a:r>
              <a:rPr lang="en-US" altLang="ko-KR" sz="1000" b="1" dirty="0">
                <a:latin typeface="+mn-ea"/>
                <a:ea typeface="+mn-ea"/>
              </a:rPr>
              <a:t>']</a:t>
            </a:r>
          </a:p>
        </p:txBody>
      </p:sp>
      <p:sp>
        <p:nvSpPr>
          <p:cNvPr id="2" name="TextBox 1"/>
          <p:cNvSpPr txBox="1"/>
          <p:nvPr/>
        </p:nvSpPr>
        <p:spPr bwMode="auto">
          <a:xfrm>
            <a:off x="571428" y="234045"/>
            <a:ext cx="20794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2000" b="1" kern="0" dirty="0"/>
              <a:t>Network </a:t>
            </a:r>
            <a:r>
              <a:rPr lang="en-US" altLang="ko-KR" sz="2000" b="1" kern="0" dirty="0" err="1"/>
              <a:t>Config</a:t>
            </a:r>
            <a:endParaRPr lang="ko-KR" altLang="en-US" sz="2000" b="1" kern="0" dirty="0"/>
          </a:p>
        </p:txBody>
      </p:sp>
    </p:spTree>
    <p:extLst>
      <p:ext uri="{BB962C8B-B14F-4D97-AF65-F5344CB8AC3E}">
        <p14:creationId xmlns:p14="http://schemas.microsoft.com/office/powerpoint/2010/main" val="239841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647986" y="753209"/>
            <a:ext cx="9217024" cy="768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2400" b="1" dirty="0">
                <a:latin typeface="+mn-ea"/>
                <a:ea typeface="+mn-ea"/>
              </a:rPr>
              <a:t>3</a:t>
            </a:r>
            <a:r>
              <a:rPr lang="en-US" altLang="ko-KR" sz="2000" b="1" dirty="0" smtClean="0">
                <a:latin typeface="+mn-ea"/>
                <a:ea typeface="+mn-ea"/>
              </a:rPr>
              <a:t>. Neutron agent </a:t>
            </a:r>
            <a:r>
              <a:rPr lang="en-US" altLang="ko-KR" sz="2000" b="1" dirty="0" err="1" smtClean="0">
                <a:latin typeface="+mn-ea"/>
                <a:ea typeface="+mn-ea"/>
              </a:rPr>
              <a:t>config</a:t>
            </a:r>
            <a:r>
              <a:rPr lang="en-US" altLang="ko-KR" sz="2000" b="1" dirty="0" smtClean="0">
                <a:latin typeface="+mn-ea"/>
                <a:ea typeface="+mn-ea"/>
              </a:rPr>
              <a:t> </a:t>
            </a:r>
            <a:endParaRPr lang="en-US" altLang="ko-KR" sz="1000" b="1" dirty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Neutron LB agent </a:t>
            </a:r>
            <a:r>
              <a:rPr lang="en-US" altLang="ko-KR" sz="1200" b="1" dirty="0" err="1">
                <a:solidFill>
                  <a:srgbClr val="FF0000"/>
                </a:solidFill>
                <a:latin typeface="+mn-ea"/>
                <a:ea typeface="+mn-ea"/>
              </a:rPr>
              <a:t>config</a:t>
            </a:r>
            <a:endParaRPr lang="en-US" altLang="ko-KR" sz="12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CONFIG_NEUTRON_LB_INTERFACE_MAPPINGS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Comma-separated list of interface mappings for the </a:t>
            </a:r>
            <a:r>
              <a:rPr lang="en-US" altLang="ko-KR" sz="1000" b="1" dirty="0" err="1">
                <a:latin typeface="+mn-ea"/>
                <a:ea typeface="+mn-ea"/>
              </a:rPr>
              <a:t>OpenStack</a:t>
            </a:r>
            <a:r>
              <a:rPr lang="en-US" altLang="ko-KR" sz="1000" b="1" dirty="0">
                <a:latin typeface="+mn-ea"/>
                <a:ea typeface="+mn-ea"/>
              </a:rPr>
              <a:t> Networking </a:t>
            </a:r>
            <a:r>
              <a:rPr lang="en-US" altLang="ko-KR" sz="1000" b="1" dirty="0" err="1">
                <a:latin typeface="+mn-ea"/>
                <a:ea typeface="+mn-ea"/>
              </a:rPr>
              <a:t>linuxbridge</a:t>
            </a:r>
            <a:r>
              <a:rPr lang="en-US" altLang="ko-KR" sz="1000" b="1" dirty="0">
                <a:latin typeface="+mn-ea"/>
                <a:ea typeface="+mn-ea"/>
              </a:rPr>
              <a:t> plugin. Each tuple in the list must be in the format &lt;</a:t>
            </a:r>
            <a:r>
              <a:rPr lang="en-US" altLang="ko-KR" sz="1000" b="1" dirty="0" err="1">
                <a:latin typeface="+mn-ea"/>
                <a:ea typeface="+mn-ea"/>
              </a:rPr>
              <a:t>physical_network</a:t>
            </a:r>
            <a:r>
              <a:rPr lang="en-US" altLang="ko-KR" sz="1000" b="1" dirty="0">
                <a:latin typeface="+mn-ea"/>
                <a:ea typeface="+mn-ea"/>
              </a:rPr>
              <a:t>&gt;:&lt;</a:t>
            </a:r>
            <a:r>
              <a:rPr lang="en-US" altLang="ko-KR" sz="1000" b="1" dirty="0" err="1">
                <a:latin typeface="+mn-ea"/>
                <a:ea typeface="+mn-ea"/>
              </a:rPr>
              <a:t>net_interface</a:t>
            </a:r>
            <a:r>
              <a:rPr lang="en-US" altLang="ko-KR" sz="1000" b="1" dirty="0">
                <a:latin typeface="+mn-ea"/>
                <a:ea typeface="+mn-ea"/>
              </a:rPr>
              <a:t>&gt;. Example: physnet1:eth1,physnet2:eth2,physnet3:eth3</a:t>
            </a:r>
            <a:r>
              <a:rPr lang="en-US" altLang="ko-KR" sz="1000" b="1" dirty="0" smtClean="0">
                <a:latin typeface="+mn-ea"/>
                <a:ea typeface="+mn-ea"/>
              </a:rPr>
              <a:t>.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b="1" dirty="0" smtClean="0">
                <a:solidFill>
                  <a:srgbClr val="FF0000"/>
                </a:solidFill>
                <a:latin typeface="+mn-ea"/>
                <a:ea typeface="+mn-ea"/>
              </a:rPr>
              <a:t>Neutron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OVS agent </a:t>
            </a:r>
            <a:r>
              <a:rPr lang="en-US" altLang="ko-KR" sz="1200" b="1" dirty="0" err="1">
                <a:solidFill>
                  <a:srgbClr val="FF0000"/>
                </a:solidFill>
                <a:latin typeface="+mn-ea"/>
                <a:ea typeface="+mn-ea"/>
              </a:rPr>
              <a:t>config</a:t>
            </a:r>
            <a:endParaRPr lang="en-US" altLang="ko-KR" sz="12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CONFIG_NEUTRON_OVS_BRIDGE_MAPPINGS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Comma-separated list of bridge mappings for the </a:t>
            </a:r>
            <a:r>
              <a:rPr lang="en-US" altLang="ko-KR" sz="1000" b="1" dirty="0" err="1">
                <a:latin typeface="+mn-ea"/>
                <a:ea typeface="+mn-ea"/>
              </a:rPr>
              <a:t>OpenStack</a:t>
            </a:r>
            <a:r>
              <a:rPr lang="en-US" altLang="ko-KR" sz="1000" b="1" dirty="0">
                <a:latin typeface="+mn-ea"/>
                <a:ea typeface="+mn-ea"/>
              </a:rPr>
              <a:t> Networking Open </a:t>
            </a:r>
            <a:r>
              <a:rPr lang="en-US" altLang="ko-KR" sz="1000" b="1" dirty="0" err="1">
                <a:latin typeface="+mn-ea"/>
                <a:ea typeface="+mn-ea"/>
              </a:rPr>
              <a:t>vSwitch</a:t>
            </a:r>
            <a:r>
              <a:rPr lang="en-US" altLang="ko-KR" sz="1000" b="1" dirty="0">
                <a:latin typeface="+mn-ea"/>
                <a:ea typeface="+mn-ea"/>
              </a:rPr>
              <a:t> plugin. Each tuple in the list must be in the format &lt;</a:t>
            </a:r>
            <a:r>
              <a:rPr lang="en-US" altLang="ko-KR" sz="1000" b="1" dirty="0" err="1">
                <a:latin typeface="+mn-ea"/>
                <a:ea typeface="+mn-ea"/>
              </a:rPr>
              <a:t>physical_network</a:t>
            </a:r>
            <a:r>
              <a:rPr lang="en-US" altLang="ko-KR" sz="1000" b="1" dirty="0">
                <a:latin typeface="+mn-ea"/>
                <a:ea typeface="+mn-ea"/>
              </a:rPr>
              <a:t>&gt;:&lt;</a:t>
            </a:r>
            <a:r>
              <a:rPr lang="en-US" altLang="ko-KR" sz="1000" b="1" dirty="0" err="1">
                <a:latin typeface="+mn-ea"/>
                <a:ea typeface="+mn-ea"/>
              </a:rPr>
              <a:t>ovs_bridge</a:t>
            </a:r>
            <a:r>
              <a:rPr lang="en-US" altLang="ko-KR" sz="1000" b="1" dirty="0">
                <a:latin typeface="+mn-ea"/>
                <a:ea typeface="+mn-ea"/>
              </a:rPr>
              <a:t>&gt;. Example: physnet1:br-eth1,physnet2:br-eth2,physnet3:br-eth3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CONFIG_NEUTRON_OVS_BRIDGE_IFACES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Comma-separated list of colon-separated Open </a:t>
            </a:r>
            <a:r>
              <a:rPr lang="en-US" altLang="ko-KR" sz="1000" b="1" dirty="0" err="1">
                <a:latin typeface="+mn-ea"/>
                <a:ea typeface="+mn-ea"/>
              </a:rPr>
              <a:t>vSwitch</a:t>
            </a:r>
            <a:r>
              <a:rPr lang="en-US" altLang="ko-KR" sz="1000" b="1" dirty="0">
                <a:latin typeface="+mn-ea"/>
                <a:ea typeface="+mn-ea"/>
              </a:rPr>
              <a:t> &lt;bridge&gt;:&lt;interface&gt; pairs. The interface will be added to the associated bridge. If you desire the bridge to be persistent a value must be added to this directive, also CONFIG_NEUTRON_OVS_BRIDGE_MAPPINGS must be set in order to create the proper port. This can be achieved from the command line by issuing the following command: </a:t>
            </a:r>
            <a:r>
              <a:rPr lang="en-US" altLang="ko-KR" sz="1000" b="1" dirty="0" err="1">
                <a:latin typeface="+mn-ea"/>
                <a:ea typeface="+mn-ea"/>
              </a:rPr>
              <a:t>packstack</a:t>
            </a:r>
            <a:r>
              <a:rPr lang="en-US" altLang="ko-KR" sz="1000" b="1" dirty="0">
                <a:latin typeface="+mn-ea"/>
                <a:ea typeface="+mn-ea"/>
              </a:rPr>
              <a:t> --</a:t>
            </a:r>
            <a:r>
              <a:rPr lang="en-US" altLang="ko-KR" sz="1000" b="1" dirty="0" err="1">
                <a:latin typeface="+mn-ea"/>
                <a:ea typeface="+mn-ea"/>
              </a:rPr>
              <a:t>allinone</a:t>
            </a:r>
            <a:r>
              <a:rPr lang="en-US" altLang="ko-KR" sz="1000" b="1" dirty="0">
                <a:latin typeface="+mn-ea"/>
                <a:ea typeface="+mn-ea"/>
              </a:rPr>
              <a:t> --</a:t>
            </a:r>
            <a:r>
              <a:rPr lang="en-US" altLang="ko-KR" sz="1000" b="1" dirty="0" err="1">
                <a:latin typeface="+mn-ea"/>
                <a:ea typeface="+mn-ea"/>
              </a:rPr>
              <a:t>os</a:t>
            </a:r>
            <a:r>
              <a:rPr lang="en-US" altLang="ko-KR" sz="1000" b="1" dirty="0">
                <a:latin typeface="+mn-ea"/>
                <a:ea typeface="+mn-ea"/>
              </a:rPr>
              <a:t>-neutron-</a:t>
            </a:r>
            <a:r>
              <a:rPr lang="en-US" altLang="ko-KR" sz="1000" b="1" dirty="0" err="1">
                <a:latin typeface="+mn-ea"/>
                <a:ea typeface="+mn-ea"/>
              </a:rPr>
              <a:t>ovs</a:t>
            </a:r>
            <a:r>
              <a:rPr lang="en-US" altLang="ko-KR" sz="1000" b="1" dirty="0">
                <a:latin typeface="+mn-ea"/>
                <a:ea typeface="+mn-ea"/>
              </a:rPr>
              <a:t>-bridge-mappings=</a:t>
            </a:r>
            <a:r>
              <a:rPr lang="en-US" altLang="ko-KR" sz="1000" b="1" dirty="0" err="1">
                <a:latin typeface="+mn-ea"/>
                <a:ea typeface="+mn-ea"/>
              </a:rPr>
              <a:t>ext-net:br-ex</a:t>
            </a:r>
            <a:r>
              <a:rPr lang="en-US" altLang="ko-KR" sz="1000" b="1" dirty="0">
                <a:latin typeface="+mn-ea"/>
                <a:ea typeface="+mn-ea"/>
              </a:rPr>
              <a:t> --</a:t>
            </a:r>
            <a:r>
              <a:rPr lang="en-US" altLang="ko-KR" sz="1000" b="1" dirty="0" err="1" smtClean="0">
                <a:latin typeface="+mn-ea"/>
                <a:ea typeface="+mn-ea"/>
              </a:rPr>
              <a:t>os</a:t>
            </a:r>
            <a:r>
              <a:rPr lang="en-US" altLang="ko-KR" sz="1000" b="1" dirty="0" smtClean="0">
                <a:latin typeface="+mn-ea"/>
                <a:ea typeface="+mn-ea"/>
              </a:rPr>
              <a:t>-neutron-</a:t>
            </a:r>
            <a:r>
              <a:rPr lang="en-US" altLang="ko-KR" sz="1000" b="1" dirty="0" err="1" smtClean="0">
                <a:latin typeface="+mn-ea"/>
                <a:ea typeface="+mn-ea"/>
              </a:rPr>
              <a:t>ovs</a:t>
            </a:r>
            <a:r>
              <a:rPr lang="en-US" altLang="ko-KR" sz="1000" b="1" dirty="0" smtClean="0">
                <a:latin typeface="+mn-ea"/>
                <a:ea typeface="+mn-ea"/>
              </a:rPr>
              <a:t>-bridge-interfaces=br-ex:eth0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b="1" dirty="0" smtClean="0">
                <a:solidFill>
                  <a:srgbClr val="FF0000"/>
                </a:solidFill>
                <a:latin typeface="+mn-ea"/>
                <a:ea typeface="+mn-ea"/>
              </a:rPr>
              <a:t>Neutron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OVS agent </a:t>
            </a:r>
            <a:r>
              <a:rPr lang="en-US" altLang="ko-KR" sz="1200" b="1" dirty="0" err="1">
                <a:solidFill>
                  <a:srgbClr val="FF0000"/>
                </a:solidFill>
                <a:latin typeface="+mn-ea"/>
                <a:ea typeface="+mn-ea"/>
              </a:rPr>
              <a:t>config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 for tunnels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CONFIG_NEUTRON_OVS_TUNNEL_IF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latin typeface="+mn-ea"/>
                <a:ea typeface="+mn-ea"/>
              </a:rPr>
              <a:t>Interface for the Open </a:t>
            </a:r>
            <a:r>
              <a:rPr lang="en-US" altLang="ko-KR" sz="1000" b="1" dirty="0" err="1">
                <a:latin typeface="+mn-ea"/>
                <a:ea typeface="+mn-ea"/>
              </a:rPr>
              <a:t>vSwitch</a:t>
            </a:r>
            <a:r>
              <a:rPr lang="en-US" altLang="ko-KR" sz="1000" b="1" dirty="0">
                <a:latin typeface="+mn-ea"/>
                <a:ea typeface="+mn-ea"/>
              </a:rPr>
              <a:t> tunnel. </a:t>
            </a:r>
            <a:r>
              <a:rPr lang="en-US" altLang="ko-KR" sz="1000" b="1" dirty="0" err="1">
                <a:latin typeface="+mn-ea"/>
                <a:ea typeface="+mn-ea"/>
              </a:rPr>
              <a:t>Packstack</a:t>
            </a:r>
            <a:r>
              <a:rPr lang="en-US" altLang="ko-KR" sz="1000" b="1" dirty="0">
                <a:latin typeface="+mn-ea"/>
                <a:ea typeface="+mn-ea"/>
              </a:rPr>
              <a:t> overrides the IP address used for tunnels on this hypervisor to the IP found on the specified interface (for example, eth1</a:t>
            </a:r>
            <a:r>
              <a:rPr lang="en-US" altLang="ko-KR" sz="1000" b="1" dirty="0" smtClean="0">
                <a:latin typeface="+mn-ea"/>
                <a:ea typeface="+mn-ea"/>
              </a:rPr>
              <a:t>).</a:t>
            </a:r>
            <a:endParaRPr lang="en-US" altLang="ko-KR" sz="1000" b="1" dirty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Neutron OVS agent </a:t>
            </a:r>
            <a:r>
              <a:rPr lang="en-US" altLang="ko-KR" sz="1200" b="1" dirty="0" err="1">
                <a:solidFill>
                  <a:srgbClr val="FF0000"/>
                </a:solidFill>
                <a:latin typeface="+mn-ea"/>
                <a:ea typeface="+mn-ea"/>
              </a:rPr>
              <a:t>config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 for VXLAN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CONFIG_NEUTRON_OVS_VXLAN_UDP_PORT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VXLAN UDP port</a:t>
            </a:r>
          </a:p>
        </p:txBody>
      </p:sp>
      <p:sp>
        <p:nvSpPr>
          <p:cNvPr id="2" name="TextBox 1"/>
          <p:cNvSpPr txBox="1"/>
          <p:nvPr/>
        </p:nvSpPr>
        <p:spPr bwMode="auto">
          <a:xfrm>
            <a:off x="571428" y="234045"/>
            <a:ext cx="20794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algn="l" eaLnBrk="0" hangingPunct="0">
              <a:spcBef>
                <a:spcPct val="20000"/>
              </a:spcBef>
              <a:buSzPct val="70000"/>
            </a:pPr>
            <a:r>
              <a:rPr lang="en-US" altLang="ko-KR" sz="2000" b="1" kern="0" dirty="0"/>
              <a:t>Network </a:t>
            </a:r>
            <a:r>
              <a:rPr lang="en-US" altLang="ko-KR" sz="2000" b="1" kern="0" dirty="0" err="1"/>
              <a:t>Config</a:t>
            </a:r>
            <a:endParaRPr lang="ko-KR" altLang="en-US" sz="2000" b="1" kern="0" dirty="0"/>
          </a:p>
        </p:txBody>
      </p:sp>
    </p:spTree>
    <p:extLst>
      <p:ext uri="{BB962C8B-B14F-4D97-AF65-F5344CB8AC3E}">
        <p14:creationId xmlns:p14="http://schemas.microsoft.com/office/powerpoint/2010/main" val="221919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2. </a:t>
            </a:r>
            <a:r>
              <a:rPr lang="en-US" altLang="ko-KR" sz="2000" dirty="0" err="1" smtClean="0">
                <a:latin typeface="+mn-ea"/>
                <a:ea typeface="+mn-ea"/>
              </a:rPr>
              <a:t>Packstack</a:t>
            </a:r>
            <a:r>
              <a:rPr lang="en-US" altLang="ko-KR" sz="2000" dirty="0" smtClean="0">
                <a:latin typeface="+mn-ea"/>
                <a:ea typeface="+mn-ea"/>
              </a:rPr>
              <a:t> Neutron </a:t>
            </a:r>
            <a:r>
              <a:rPr lang="ko-KR" altLang="en-US" sz="2000" dirty="0" smtClean="0">
                <a:latin typeface="+mn-ea"/>
                <a:ea typeface="+mn-ea"/>
              </a:rPr>
              <a:t>설정</a:t>
            </a:r>
            <a:endParaRPr lang="ko-KR" altLang="en-US" sz="2000" dirty="0">
              <a:latin typeface="+mn-ea"/>
              <a:ea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442008"/>
              </p:ext>
            </p:extLst>
          </p:nvPr>
        </p:nvGraphicFramePr>
        <p:xfrm>
          <a:off x="503970" y="1098141"/>
          <a:ext cx="9356725" cy="48463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52228"/>
                <a:gridCol w="1690462"/>
                <a:gridCol w="1045842"/>
                <a:gridCol w="1512168"/>
                <a:gridCol w="3056025"/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항목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옵션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기본값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분류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설명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CONFIG_NEUTRON_L3_EXT_BRIDGE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--os-neutron-l3-ext-bridge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+mn-ea"/>
                          <a:ea typeface="+mn-ea"/>
                        </a:rPr>
                        <a:t>br</a:t>
                      </a:r>
                      <a:r>
                        <a:rPr lang="en-US" sz="1000" dirty="0">
                          <a:latin typeface="+mn-ea"/>
                          <a:ea typeface="+mn-ea"/>
                        </a:rPr>
                        <a:t>-ex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The name of the bridge that the </a:t>
                      </a:r>
                      <a:r>
                        <a:rPr lang="en-US" sz="1000" dirty="0" err="1">
                          <a:latin typeface="+mn-ea"/>
                          <a:ea typeface="+mn-ea"/>
                        </a:rPr>
                        <a:t>OpenStack</a:t>
                      </a:r>
                      <a:r>
                        <a:rPr lang="en-US" sz="1000" dirty="0">
                          <a:latin typeface="+mn-ea"/>
                          <a:ea typeface="+mn-ea"/>
                        </a:rPr>
                        <a:t> Networking L3 agent will use for external traffic. Use provider if you intend to use a provider network to handle external traffic. 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CONFIG_NEUTRON_L2_PLUGIN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+mn-ea"/>
                          <a:ea typeface="+mn-ea"/>
                        </a:rPr>
                        <a:t>--os-neutron-l2-plugin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i="1" dirty="0" err="1">
                          <a:latin typeface="+mn-ea"/>
                          <a:ea typeface="+mn-ea"/>
                        </a:rPr>
                        <a:t>openvswitch</a:t>
                      </a:r>
                      <a:r>
                        <a:rPr lang="en-US" sz="1000" dirty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+mn-ea"/>
                          <a:ea typeface="+mn-ea"/>
                        </a:rPr>
                        <a:t>The name of the L2 plugin to be used with </a:t>
                      </a:r>
                      <a:r>
                        <a:rPr lang="en-US" sz="1000" dirty="0" err="1">
                          <a:latin typeface="+mn-ea"/>
                          <a:ea typeface="+mn-ea"/>
                        </a:rPr>
                        <a:t>OpenStack</a:t>
                      </a:r>
                      <a:r>
                        <a:rPr lang="en-US" sz="1000" dirty="0">
                          <a:latin typeface="+mn-ea"/>
                          <a:ea typeface="+mn-ea"/>
                        </a:rPr>
                        <a:t> Networking. 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CONFIG_NEUTRON_ML2_TYPE_DRIVERS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--os-neutron-ml2-type-drivers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i="1" dirty="0" err="1"/>
                        <a:t>vxlan</a:t>
                      </a:r>
                      <a:r>
                        <a:rPr lang="en-US" sz="10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 comma separated list of network type driver entry points to be loaded from the neutron.ml2.type_drivers namespace. 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CONFIG_NEUTRON_ML2_TENANT_NETWORK_TYPES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--os-neutron-ml2-tenant-network-types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i="1" dirty="0" err="1"/>
                        <a:t>vxlan</a:t>
                      </a:r>
                      <a:r>
                        <a:rPr lang="en-US" sz="10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 comma separated ordered list of network types to allocate as tenant networks. The value local is only useful for single-box testing but provides no connectivity between hosts.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CONFIG_NEUTRON_ML2_MECHANISM_DRIVERS 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smtClean="0"/>
                        <a:t>--os-neutron-ml2-mechanism-drivers 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i="1" dirty="0" err="1" smtClean="0"/>
                        <a:t>openvswitch</a:t>
                      </a:r>
                      <a:r>
                        <a:rPr lang="en-US" sz="1000" dirty="0" smtClean="0"/>
                        <a:t> 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스위치종류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 comma separated ordered list of networking mechanism driver entry points to be loaded from the neutron.ml2.mechanism_drivers namespace. </a:t>
                      </a:r>
                      <a:endParaRPr lang="en-US" sz="10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CONFIG_NEUTRON_ML2_FLAT_NETWORKS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--os-neutron-ml2-flat-networks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i="1" dirty="0"/>
                        <a:t>*</a:t>
                      </a:r>
                      <a:r>
                        <a:rPr lang="ko-KR" altLang="en-US" sz="10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Flat</a:t>
                      </a:r>
                      <a:r>
                        <a:rPr lang="en-US" altLang="ko-KR" sz="1000" baseline="0" dirty="0" smtClean="0"/>
                        <a:t> 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 comma separated list of </a:t>
                      </a:r>
                      <a:r>
                        <a:rPr lang="en-US" sz="1000" dirty="0" err="1"/>
                        <a:t>physical_network</a:t>
                      </a:r>
                      <a:r>
                        <a:rPr lang="en-US" sz="1000" dirty="0"/>
                        <a:t> names with which flat networks can be created. Use * to allow flat networks with arbitrary physical network names. 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CONFIG_NEUTRON_ML2_VLAN_RANGES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--os-neutron-ml2-vlan-ranges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dirty="0" err="1" smtClean="0"/>
                        <a:t>vlan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 comma separated list of </a:t>
                      </a:r>
                      <a:r>
                        <a:rPr lang="en-US" sz="1000" dirty="0" err="1"/>
                        <a:t>physical_network:vlan_min:vlan_max</a:t>
                      </a:r>
                      <a:r>
                        <a:rPr lang="en-US" sz="1000" dirty="0"/>
                        <a:t> or </a:t>
                      </a:r>
                      <a:r>
                        <a:rPr lang="en-US" sz="1000" dirty="0" err="1"/>
                        <a:t>physical_network</a:t>
                      </a:r>
                      <a:r>
                        <a:rPr lang="en-US" sz="1000" dirty="0"/>
                        <a:t> specifying </a:t>
                      </a:r>
                      <a:r>
                        <a:rPr lang="en-US" sz="1000" dirty="0" err="1"/>
                        <a:t>physical_network</a:t>
                      </a:r>
                      <a:r>
                        <a:rPr lang="en-US" sz="1000" dirty="0"/>
                        <a:t> names usable for VLAN provider and tenant networks, as well as ranges of VLAN tags on each available for allocation to tenant networks. 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17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2. </a:t>
            </a:r>
            <a:r>
              <a:rPr lang="en-US" altLang="ko-KR" sz="2000" dirty="0">
                <a:latin typeface="+mn-ea"/>
              </a:rPr>
              <a:t>Neutron Parameter</a:t>
            </a:r>
            <a:endParaRPr lang="ko-KR" altLang="en-US" sz="2000" dirty="0">
              <a:latin typeface="+mn-ea"/>
              <a:ea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172728"/>
              </p:ext>
            </p:extLst>
          </p:nvPr>
        </p:nvGraphicFramePr>
        <p:xfrm>
          <a:off x="467966" y="954125"/>
          <a:ext cx="9356725" cy="50596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55165"/>
                <a:gridCol w="1787525"/>
                <a:gridCol w="1117850"/>
                <a:gridCol w="1476164"/>
                <a:gridCol w="3020021"/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항목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옵션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기본값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분류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설명</a:t>
                      </a:r>
                      <a:endParaRPr lang="en-US" sz="1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CONFIG_NEUTRON_ML2_TUNNEL_ID_RANGES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--os-neutron-ml2-tunnel-id-ranges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GRE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 comma separated list of </a:t>
                      </a:r>
                      <a:r>
                        <a:rPr lang="en-US" sz="1000" dirty="0" err="1"/>
                        <a:t>tun_min:tun_max</a:t>
                      </a:r>
                      <a:r>
                        <a:rPr lang="en-US" sz="1000" dirty="0"/>
                        <a:t> tuples enumerating ranges of GRE tunnel IDs that are available for tenant network allocation. It must be an array with </a:t>
                      </a:r>
                      <a:r>
                        <a:rPr lang="en-US" sz="1000" dirty="0" err="1"/>
                        <a:t>tun_max</a:t>
                      </a:r>
                      <a:r>
                        <a:rPr lang="en-US" sz="1000" dirty="0"/>
                        <a:t> +1 - </a:t>
                      </a:r>
                      <a:r>
                        <a:rPr lang="en-US" sz="1000" dirty="0" err="1"/>
                        <a:t>tun_min</a:t>
                      </a:r>
                      <a:r>
                        <a:rPr lang="en-US" sz="1000" dirty="0"/>
                        <a:t> &gt; 1,000,000 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CONFIG_NEUTRON_ML2_VXLAN_GROUP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--os-neutron-ml2-vxlan-group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dirty="0" err="1" smtClean="0"/>
                        <a:t>Vxlan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Multicast group for VXLAN. If not set, disables VXLAN from sending allocated broadcast traffic to this multicast group. When left </a:t>
                      </a:r>
                      <a:r>
                        <a:rPr lang="en-US" sz="1000" dirty="0" err="1"/>
                        <a:t>unconfigured</a:t>
                      </a:r>
                      <a:r>
                        <a:rPr lang="en-US" sz="1000" dirty="0"/>
                        <a:t>, will disable multicast VXLAN mode. Must be a Multicast IP (v4 or v6) address. 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CONFIG_NEUTRON_ML2_VNI_RANGES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--os-neutron-ml2-vni-ranges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i="1" dirty="0"/>
                        <a:t>n:m</a:t>
                      </a:r>
                      <a:r>
                        <a:rPr lang="en-US" sz="10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Vxlan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 comma separated list of </a:t>
                      </a:r>
                      <a:r>
                        <a:rPr lang="en-US" sz="1000" dirty="0" err="1"/>
                        <a:t>vni_min:vni_max</a:t>
                      </a:r>
                      <a:r>
                        <a:rPr lang="en-US" sz="1000" dirty="0"/>
                        <a:t> tuples enumerating ranges of VXLAN VNI IDs that are available for tenant network allocation. Minimum value is 0 and maximum value is 16777215.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CONFIG_NEUTRON_L2_AGENT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--os-neutron-l2-agent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i="1" dirty="0" err="1"/>
                        <a:t>openvswitch</a:t>
                      </a:r>
                      <a:r>
                        <a:rPr lang="en-US" sz="10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스위치종류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The name of the L2 agent to be used with </a:t>
                      </a:r>
                      <a:r>
                        <a:rPr lang="en-US" sz="1000" dirty="0" err="1"/>
                        <a:t>OpenStack</a:t>
                      </a:r>
                      <a:r>
                        <a:rPr lang="en-US" sz="1000" dirty="0"/>
                        <a:t> Networking. 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CONFIG_NEUTRON_LB_TENANT_NETWORK_TYPE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--</a:t>
                      </a:r>
                      <a:r>
                        <a:rPr lang="en-US" sz="1000" dirty="0" err="1"/>
                        <a:t>os</a:t>
                      </a:r>
                      <a:r>
                        <a:rPr lang="en-US" sz="1000" dirty="0"/>
                        <a:t>-neutron-</a:t>
                      </a:r>
                      <a:r>
                        <a:rPr lang="en-US" sz="1000" dirty="0" err="1"/>
                        <a:t>lb</a:t>
                      </a:r>
                      <a:r>
                        <a:rPr lang="en-US" sz="1000" dirty="0"/>
                        <a:t>-tenant-network-type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i="1" dirty="0"/>
                        <a:t>local</a:t>
                      </a:r>
                      <a:r>
                        <a:rPr lang="en-US" sz="10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Linux</a:t>
                      </a:r>
                      <a:r>
                        <a:rPr lang="en-US" sz="1000" baseline="0" dirty="0" smtClean="0"/>
                        <a:t> bridge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The type of network to allocate for tenant networks. Supported values are local and </a:t>
                      </a:r>
                      <a:r>
                        <a:rPr lang="en-US" sz="1000" dirty="0" err="1"/>
                        <a:t>vlan</a:t>
                      </a:r>
                      <a:r>
                        <a:rPr lang="en-US" sz="1000" dirty="0"/>
                        <a:t>. For multi-node deployments </a:t>
                      </a:r>
                      <a:r>
                        <a:rPr lang="en-US" sz="1000" dirty="0" err="1"/>
                        <a:t>vlan</a:t>
                      </a:r>
                      <a:r>
                        <a:rPr lang="en-US" sz="1000" dirty="0"/>
                        <a:t> is recommended. 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CONFIG_NEUTRON_LB_VLAN_RANGES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--os-neutron-lb-vlan-ranges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Linux</a:t>
                      </a:r>
                      <a:r>
                        <a:rPr lang="en-US" altLang="ko-KR" sz="1000" baseline="0" dirty="0" smtClean="0"/>
                        <a:t> bridge</a:t>
                      </a:r>
                      <a:endParaRPr lang="en-US" altLang="ko-KR" sz="1000" dirty="0" smtClean="0"/>
                    </a:p>
                    <a:p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 comma separated list of VLAN ranges for the </a:t>
                      </a:r>
                      <a:r>
                        <a:rPr lang="en-US" sz="1000" dirty="0" err="1"/>
                        <a:t>OpenStack</a:t>
                      </a:r>
                      <a:r>
                        <a:rPr lang="en-US" sz="1000" dirty="0"/>
                        <a:t> Networking </a:t>
                      </a:r>
                      <a:r>
                        <a:rPr lang="en-US" sz="1000" dirty="0" err="1"/>
                        <a:t>linuxbridge</a:t>
                      </a:r>
                      <a:r>
                        <a:rPr lang="en-US" sz="1000" dirty="0"/>
                        <a:t> plugin. Each tuple in the list is expected to be in the format </a:t>
                      </a:r>
                      <a:r>
                        <a:rPr lang="en-US" sz="1000" i="1" dirty="0"/>
                        <a:t>PHYSICAL</a:t>
                      </a:r>
                      <a:r>
                        <a:rPr lang="en-US" sz="1000" dirty="0"/>
                        <a:t>:</a:t>
                      </a:r>
                      <a:r>
                        <a:rPr lang="en-US" sz="1000" i="1" dirty="0"/>
                        <a:t>START</a:t>
                      </a:r>
                      <a:r>
                        <a:rPr lang="en-US" sz="1000" dirty="0"/>
                        <a:t>:</a:t>
                      </a:r>
                      <a:r>
                        <a:rPr lang="en-US" sz="1000" i="1" dirty="0"/>
                        <a:t>END</a:t>
                      </a:r>
                      <a:r>
                        <a:rPr lang="en-US" sz="1000" dirty="0"/>
                        <a:t>. Replace </a:t>
                      </a:r>
                      <a:r>
                        <a:rPr lang="en-US" sz="1000" i="1" dirty="0"/>
                        <a:t>PHYSICAL</a:t>
                      </a:r>
                      <a:r>
                        <a:rPr lang="en-US" sz="1000" dirty="0"/>
                        <a:t> with the name of a physical network, replace </a:t>
                      </a:r>
                      <a:r>
                        <a:rPr lang="en-US" sz="1000" i="1" dirty="0"/>
                        <a:t>START</a:t>
                      </a:r>
                      <a:r>
                        <a:rPr lang="en-US" sz="1000" dirty="0"/>
                        <a:t> with the start of the VLAN range to identify with it, and replace </a:t>
                      </a:r>
                      <a:r>
                        <a:rPr lang="en-US" sz="1000" i="1" dirty="0"/>
                        <a:t>END</a:t>
                      </a:r>
                      <a:r>
                        <a:rPr lang="en-US" sz="1000" dirty="0"/>
                        <a:t> with the end of the VLAN range to associate with it. (For example: physnet1:1:4094,physnet2,physnet3:3000:3999) 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78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0" rIns="18000" bIns="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200" dirty="0" smtClean="0">
            <a:latin typeface="+mn-ea"/>
            <a:ea typeface="+mn-ea"/>
            <a:cs typeface="Arial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79388" marR="0" indent="-179388" algn="l" defTabSz="914400" rtl="0" eaLnBrk="0" fontAlgn="base" latinLnBrk="1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70000"/>
          <a:buFont typeface="Wingdings" pitchFamily="2" charset="2"/>
          <a:buNone/>
          <a:tabLst/>
          <a:defRPr kumimoji="1" sz="1000" b="1" i="0" u="none" strike="noStrike" kern="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+mn-ea"/>
          </a:defRPr>
        </a:defPPr>
      </a:lstStyle>
    </a:tx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FF00"/>
      </a:dk2>
      <a:lt2>
        <a:srgbClr val="FF0000"/>
      </a:lt2>
      <a:accent1>
        <a:srgbClr val="0000FF"/>
      </a:accent1>
      <a:accent2>
        <a:srgbClr val="00FFFF"/>
      </a:accent2>
      <a:accent3>
        <a:srgbClr val="FFFFFF"/>
      </a:accent3>
      <a:accent4>
        <a:srgbClr val="000000"/>
      </a:accent4>
      <a:accent5>
        <a:srgbClr val="AAAAFF"/>
      </a:accent5>
      <a:accent6>
        <a:srgbClr val="00E7E7"/>
      </a:accent6>
      <a:hlink>
        <a:srgbClr val="FF00FF"/>
      </a:hlink>
      <a:folHlink>
        <a:srgbClr val="FFFF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FF00"/>
      </a:dk2>
      <a:lt2>
        <a:srgbClr val="FF0000"/>
      </a:lt2>
      <a:accent1>
        <a:srgbClr val="0000FF"/>
      </a:accent1>
      <a:accent2>
        <a:srgbClr val="00FFFF"/>
      </a:accent2>
      <a:accent3>
        <a:srgbClr val="FFFFFF"/>
      </a:accent3>
      <a:accent4>
        <a:srgbClr val="000000"/>
      </a:accent4>
      <a:accent5>
        <a:srgbClr val="AAAAFF"/>
      </a:accent5>
      <a:accent6>
        <a:srgbClr val="00E7E7"/>
      </a:accent6>
      <a:hlink>
        <a:srgbClr val="FF00FF"/>
      </a:hlink>
      <a:folHlink>
        <a:srgbClr val="FFFF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1474028042</TotalTime>
  <Pages>39</Pages>
  <Words>4426</Words>
  <Application>Microsoft Office PowerPoint</Application>
  <PresentationFormat>사용자 지정</PresentationFormat>
  <Paragraphs>781</Paragraphs>
  <Slides>42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44" baseType="lpstr">
      <vt:lpstr>1_디자인 사용자 지정</vt:lpstr>
      <vt:lpstr>3_디자인 사용자 지정</vt:lpstr>
      <vt:lpstr>Packstack  (Neutron)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Packstack Neutron 설정</vt:lpstr>
      <vt:lpstr>2. Neutron Parameter</vt:lpstr>
      <vt:lpstr>2. Neutron Parameter</vt:lpstr>
      <vt:lpstr>2. Neutron Parameter</vt:lpstr>
      <vt:lpstr>3-1. osc.answer (Linuxbridge VLAN) </vt:lpstr>
      <vt:lpstr>3-1. osc.answer (Linuxbridge VLAN) </vt:lpstr>
      <vt:lpstr>3-1. osc.answer (Linuxbridge VLAN) </vt:lpstr>
      <vt:lpstr>3-2. osc.answer (OVS VLAN) </vt:lpstr>
      <vt:lpstr>3-2. osc.answer (OVS VLAN) </vt:lpstr>
      <vt:lpstr>3-2. osc.answer (OVS VLAN) </vt:lpstr>
      <vt:lpstr>3-2. osc.answer (OVS VLAN) </vt:lpstr>
      <vt:lpstr>3-3. osc.answer (OVS VXLAN) -default</vt:lpstr>
      <vt:lpstr>3-3. osc.answer (OVS VXLAN) </vt:lpstr>
      <vt:lpstr>3-3. osc.answer (OVS VXLAN) </vt:lpstr>
      <vt:lpstr>3-3. osc.answer (OVS VXLAN) </vt:lpstr>
      <vt:lpstr>3-3. osc.answer (OVS VXLAN) </vt:lpstr>
      <vt:lpstr>4. osc.answer (OVS VLAN+Router)= VLAN과 동일하게 만든후 Router 추가 </vt:lpstr>
      <vt:lpstr>4. osc.answer (OVS VLAN+Router) </vt:lpstr>
      <vt:lpstr>PowerPoint 프레젠테이션</vt:lpstr>
      <vt:lpstr>PowerPoint 프레젠테이션</vt:lpstr>
      <vt:lpstr>PowerPoint 프레젠테이션</vt:lpstr>
      <vt:lpstr>5. osc.answer (OVS ALLINONE) </vt:lpstr>
      <vt:lpstr>5. osc.answer (VXLAN 2node 구조) </vt:lpstr>
      <vt:lpstr>5. osc.answer (VXLAN 패킷캡쳐) </vt:lpstr>
      <vt:lpstr>6. lbaas 설정  </vt:lpstr>
      <vt:lpstr>6. lbaas 설정 </vt:lpstr>
      <vt:lpstr>6. lbaas 설정 </vt:lpstr>
      <vt:lpstr>6. lbaas 설정 </vt:lpstr>
      <vt:lpstr>6. lbaas 설정 </vt:lpstr>
      <vt:lpstr>6. lbaas 설정 </vt:lpstr>
      <vt:lpstr>7. fwaas 설정 </vt:lpstr>
      <vt:lpstr>7. fwaas 설정 </vt:lpstr>
      <vt:lpstr>7. fwaas 설정 </vt:lpstr>
      <vt:lpstr>8. 고정IP 설정 </vt:lpstr>
      <vt:lpstr>8. 고정IP 설정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Inside VMware HA</dc:title>
  <dc:creator>강재준/보라매NOC</dc:creator>
  <cp:lastModifiedBy>user</cp:lastModifiedBy>
  <cp:revision>6140</cp:revision>
  <cp:lastPrinted>2014-04-16T08:01:37Z</cp:lastPrinted>
  <dcterms:created xsi:type="dcterms:W3CDTF">1996-10-14T12:11:22Z</dcterms:created>
  <dcterms:modified xsi:type="dcterms:W3CDTF">2016-12-17T06:09:45Z</dcterms:modified>
</cp:coreProperties>
</file>